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Override1.xml" ContentType="application/vnd.openxmlformats-officedocument.themeOverrid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825" r:id="rId1"/>
    <p:sldMasterId id="2147483841" r:id="rId2"/>
  </p:sldMasterIdLst>
  <p:notesMasterIdLst>
    <p:notesMasterId r:id="rId47"/>
  </p:notesMasterIdLst>
  <p:handoutMasterIdLst>
    <p:handoutMasterId r:id="rId48"/>
  </p:handoutMasterIdLst>
  <p:sldIdLst>
    <p:sldId id="686" r:id="rId3"/>
    <p:sldId id="748" r:id="rId4"/>
    <p:sldId id="750" r:id="rId5"/>
    <p:sldId id="780" r:id="rId6"/>
    <p:sldId id="795" r:id="rId7"/>
    <p:sldId id="746" r:id="rId8"/>
    <p:sldId id="771" r:id="rId9"/>
    <p:sldId id="781" r:id="rId10"/>
    <p:sldId id="782" r:id="rId11"/>
    <p:sldId id="756" r:id="rId12"/>
    <p:sldId id="783" r:id="rId13"/>
    <p:sldId id="755" r:id="rId14"/>
    <p:sldId id="757" r:id="rId15"/>
    <p:sldId id="766" r:id="rId16"/>
    <p:sldId id="784" r:id="rId17"/>
    <p:sldId id="765" r:id="rId18"/>
    <p:sldId id="760" r:id="rId19"/>
    <p:sldId id="767" r:id="rId20"/>
    <p:sldId id="761" r:id="rId21"/>
    <p:sldId id="763" r:id="rId22"/>
    <p:sldId id="764" r:id="rId23"/>
    <p:sldId id="786" r:id="rId24"/>
    <p:sldId id="758" r:id="rId25"/>
    <p:sldId id="774" r:id="rId26"/>
    <p:sldId id="769" r:id="rId27"/>
    <p:sldId id="796" r:id="rId28"/>
    <p:sldId id="768" r:id="rId29"/>
    <p:sldId id="775" r:id="rId30"/>
    <p:sldId id="777" r:id="rId31"/>
    <p:sldId id="770" r:id="rId32"/>
    <p:sldId id="779" r:id="rId33"/>
    <p:sldId id="785" r:id="rId34"/>
    <p:sldId id="759" r:id="rId35"/>
    <p:sldId id="776" r:id="rId36"/>
    <p:sldId id="773" r:id="rId37"/>
    <p:sldId id="778" r:id="rId38"/>
    <p:sldId id="789" r:id="rId39"/>
    <p:sldId id="788" r:id="rId40"/>
    <p:sldId id="790" r:id="rId41"/>
    <p:sldId id="791" r:id="rId42"/>
    <p:sldId id="793" r:id="rId43"/>
    <p:sldId id="794" r:id="rId44"/>
    <p:sldId id="787" r:id="rId45"/>
    <p:sldId id="678" r:id="rId46"/>
  </p:sldIdLst>
  <p:sldSz cx="9144000" cy="6858000" type="screen4x3"/>
  <p:notesSz cx="7099300" cy="10234613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000" kern="1200">
        <a:solidFill>
          <a:srgbClr val="FF3300"/>
        </a:solidFill>
        <a:latin typeface="Helvetica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2000" kern="1200">
        <a:solidFill>
          <a:srgbClr val="FF3300"/>
        </a:solidFill>
        <a:latin typeface="Helvetica" charset="0"/>
        <a:ea typeface="ＭＳ Ｐゴシック" charset="0"/>
        <a:cs typeface="ＭＳ Ｐゴシック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2000" kern="1200">
        <a:solidFill>
          <a:srgbClr val="FF3300"/>
        </a:solidFill>
        <a:latin typeface="Helvetica" charset="0"/>
        <a:ea typeface="ＭＳ Ｐゴシック" charset="0"/>
        <a:cs typeface="ＭＳ Ｐゴシック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2000" kern="1200">
        <a:solidFill>
          <a:srgbClr val="FF3300"/>
        </a:solidFill>
        <a:latin typeface="Helvetica" charset="0"/>
        <a:ea typeface="ＭＳ Ｐゴシック" charset="0"/>
        <a:cs typeface="ＭＳ Ｐゴシック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2000" kern="1200">
        <a:solidFill>
          <a:srgbClr val="FF3300"/>
        </a:solidFill>
        <a:latin typeface="Helvetica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000" kern="1200">
        <a:solidFill>
          <a:srgbClr val="FF3300"/>
        </a:solidFill>
        <a:latin typeface="Helvetica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000" kern="1200">
        <a:solidFill>
          <a:srgbClr val="FF3300"/>
        </a:solidFill>
        <a:latin typeface="Helvetica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000" kern="1200">
        <a:solidFill>
          <a:srgbClr val="FF3300"/>
        </a:solidFill>
        <a:latin typeface="Helvetica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000" kern="1200">
        <a:solidFill>
          <a:srgbClr val="FF3300"/>
        </a:solidFill>
        <a:latin typeface="Helvetica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4092" autoAdjust="0"/>
    <p:restoredTop sz="76398" autoAdjust="0"/>
  </p:normalViewPr>
  <p:slideViewPr>
    <p:cSldViewPr snapToGrid="0">
      <p:cViewPr varScale="1">
        <p:scale>
          <a:sx n="82" d="100"/>
          <a:sy n="82" d="100"/>
        </p:scale>
        <p:origin x="176" y="328"/>
      </p:cViewPr>
      <p:guideLst/>
    </p:cSldViewPr>
  </p:slideViewPr>
  <p:outlineViewPr>
    <p:cViewPr>
      <p:scale>
        <a:sx n="33" d="100"/>
        <a:sy n="33" d="100"/>
      </p:scale>
      <p:origin x="0" y="-2048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6.xml"/><Relationship Id="rId51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6FFEF6E-B5EA-F543-82F5-1A805BD9F6A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5972D7E-DA67-3640-9E9C-ECBFCCC4DBB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021138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961BBB-6A40-3C4B-A07B-DF8398C9D456}" type="datetimeFigureOut">
              <a:rPr lang="en-US" smtClean="0"/>
              <a:t>12/6/21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187BDB-A29B-3749-88C4-E5BCF5E8B33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1CDE46-CF78-464E-AAD3-427E60B5641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021138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797C28-1C01-5E44-ACA1-320F55F45D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99496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138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59D30A-4EA2-443A-8A49-0EA0ED6677F1}" type="datetimeFigureOut">
              <a:rPr lang="en-GB" smtClean="0"/>
              <a:t>06/12/2021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46188" y="1279525"/>
            <a:ext cx="4606925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613" y="4926013"/>
            <a:ext cx="5680075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138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E434B9-B6A2-40E6-BBD8-DE33A210209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003553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E434B9-B6A2-40E6-BBD8-DE33A2102092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10625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0B4DEBC-0CD6-AF4A-8A5B-87CED61DE3C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313906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0B4DEBC-0CD6-AF4A-8A5B-87CED61DE3C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573886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this work, we have updated defoe: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supporting the ingestion of new digital collections. 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employing new techniques to mitigate OCR errors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integrating geoparsing capabilities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extracting commonalities across digital collections schemas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E434B9-B6A2-40E6-BBD8-DE33A2102092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32750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this work, we have updated defoe: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supporting the ingestion of new digital collections. 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employing new techniques to mitigate OCR errors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integrating geoparsing capabilities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extracting commonalities across digital collections schemas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E434B9-B6A2-40E6-BBD8-DE33A2102092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90763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E434B9-B6A2-40E6-BBD8-DE33A2102092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06707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EB08B-7034-4002-96E8-D045EA32DECA}" type="slidenum">
              <a:rPr lang="en-GB" smtClean="0"/>
              <a:t>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07105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685800" y="340360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6630"/>
            <a:ext cx="7848600" cy="1927225"/>
          </a:xfrm>
        </p:spPr>
        <p:txBody>
          <a:bodyPr anchor="b">
            <a:noAutofit/>
          </a:bodyPr>
          <a:lstStyle>
            <a:lvl1pPr>
              <a:defRPr sz="5400" cap="none" normalizeH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10230"/>
            <a:ext cx="6400800" cy="628901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9430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786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9761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76200"/>
            <a:ext cx="7010400" cy="51911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22238" y="990600"/>
            <a:ext cx="4319587" cy="4267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594225" y="990600"/>
            <a:ext cx="4321175" cy="2057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594225" y="3200400"/>
            <a:ext cx="4321175" cy="2057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4686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Media" preserve="1">
  <p:cSld name="Title, Text and Media Cl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76200"/>
            <a:ext cx="7010400" cy="51911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22238" y="990600"/>
            <a:ext cx="4319587" cy="4267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Media Placeholder 3"/>
          <p:cNvSpPr>
            <a:spLocks noGrp="1"/>
          </p:cNvSpPr>
          <p:nvPr>
            <p:ph type="media" sz="half" idx="2"/>
          </p:nvPr>
        </p:nvSpPr>
        <p:spPr>
          <a:xfrm>
            <a:off x="4594225" y="990600"/>
            <a:ext cx="4321175" cy="4267200"/>
          </a:xfrm>
        </p:spPr>
        <p:txBody>
          <a:bodyPr rtlCol="0">
            <a:normAutofit/>
          </a:bodyPr>
          <a:lstStyle/>
          <a:p>
            <a:pPr lvl="0"/>
            <a:r>
              <a:rPr lang="en-US" noProof="0"/>
              <a:t>Click icon to add media</a:t>
            </a:r>
            <a:endParaRPr lang="en-GB" noProof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9929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926434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E1C16FF-5A75-CB4E-87FA-1CF1E77D3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400" y="146690"/>
            <a:ext cx="4992725" cy="1088986"/>
          </a:xfrm>
          <a:prstGeom prst="rect">
            <a:avLst/>
          </a:prstGeom>
        </p:spPr>
        <p:txBody>
          <a:bodyPr vert="horz" lIns="91440" tIns="46800" rIns="91440" bIns="46800" rtlCol="0" anchor="b" anchorCtr="0">
            <a:normAutofit/>
          </a:bodyPr>
          <a:lstStyle>
            <a:lvl1pPr>
              <a:defRPr sz="2100" b="0">
                <a:solidFill>
                  <a:srgbClr val="CC0000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253145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B2DCC7-845E-D249-B26E-623025AA75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2139949-50F6-DD47-9D0E-C9FD540666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714C63-A4D9-4244-948A-928B92D59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F50AE7-0C43-0247-B85C-CF41843E09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85A228-8E2D-6D4D-B2D6-AAD7DB800E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3589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1E151-F6FB-D246-B5CB-5264C8A86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129A18-33FC-2249-B767-56CC68868A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14B16D-05D8-0F40-93F4-DAB96274DF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3A5693-277C-4E4B-99CC-0A01C963F6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1E3741-2C25-254A-9996-D47146C746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21773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DCEB16-14C0-534A-9060-28674ACAF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817DB7-3C4A-E14F-8358-97B7A17898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5F1E10-11CB-5F49-8F12-6DC3135A94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E54EE9-21B0-4B42-99C5-B6D040554B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FEA0AF-806C-DD41-BD3F-8BD838678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E1A64B-F671-7D45-9C11-EC506DBBDE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055376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D86C85-8628-124A-AA0E-3F69414C7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87753B-7A43-E54D-88E0-62567BFD11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C1E65E-AFDC-8B42-83F3-F1180CA0A6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3A369D-C0CC-B447-99DD-F8317C8B0C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19A64C-271D-954C-B85F-9EF455B108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248848-06F0-9C49-B9EC-CB567B91E6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1674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332656"/>
            <a:ext cx="8229600" cy="79208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340768"/>
            <a:ext cx="8229600" cy="419576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67396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B9F0B-C50F-044A-A738-991CA48468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615852-8E79-3149-86C5-30A336D630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398107-82C8-084E-BDCD-0BFAC04658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84FEA1-E316-B142-89E2-A171A1EB6C0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D770F2-9FB7-EF45-BBF1-55E589EE64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5E687FE-49A6-F345-A78E-4B0D1596D4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04B5AAD-4911-444F-8AFF-B9E5A91C5A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29CCDAA-2426-D045-818D-5CA630D1D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4565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9863E-D589-A144-B07C-AE2E2EAB6C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0B011A-AA02-8442-BFF9-02ECA7451F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0C22B6-E03D-5A4B-AFC7-01CC4652FB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59A4B8-3D2A-4C4B-917D-C0519404B3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90507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B0B658F-3C55-A64F-9366-38F1A3A440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CC3ADB9-F353-9841-AE3E-DE72F88417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6D4AF6-D96D-664C-A25C-818BE6843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84079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AB4301-9BFC-DE43-AB9F-3A9E5E06B0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49A3FA-153D-9347-B6FA-56BA5465D7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B9D5F1-0249-5B40-ABFC-1BA48833C1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EBA380-B7D0-F14A-8CFA-97D2E3E412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C883A1-1648-3B41-BD18-8E2DAF53C3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70567A-0E85-C84E-9EA7-2FE0D22F8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81822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178CD1-384F-4548-B8C5-7C370696A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D01BD5E-093F-304D-BBCD-AFB81A4284C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FBF615-10EF-9844-8966-B02B6F4821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BFBBA6-0361-9645-A9B0-EC81B27B03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81D664-DBB1-604C-BE56-C203EB8283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BE826B-AEF1-3346-88E4-95BB079480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7065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8C01B-5B35-5341-BB6B-3802C204C5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C9D12D3-7856-894D-9F39-9C78CAFF64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F31C67-237F-9A42-8196-546049ABF5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A6275C-9078-D04D-828D-7D9A873921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C977DF-5CDB-F74B-A833-D32168518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6831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C47C85-F1B1-9348-BB6A-6C6779BA42B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610CBF-B6C9-E841-ADCF-D772F8D338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CE47A2-1749-BA4C-9DED-60FDEE6AAE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CF4927-20C2-2F45-8082-4712D8E137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51A16A-A98F-684D-804B-E95370E647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88831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992903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E1C16FF-5A75-CB4E-87FA-1CF1E77D3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400" y="146690"/>
            <a:ext cx="4992725" cy="1088986"/>
          </a:xfrm>
          <a:prstGeom prst="rect">
            <a:avLst/>
          </a:prstGeom>
        </p:spPr>
        <p:txBody>
          <a:bodyPr vert="horz" lIns="91440" tIns="46800" rIns="91440" bIns="46800" rtlCol="0" anchor="b" anchorCtr="0">
            <a:normAutofit/>
          </a:bodyPr>
          <a:lstStyle>
            <a:lvl1pPr>
              <a:defRPr sz="2100" b="0">
                <a:solidFill>
                  <a:srgbClr val="CC0000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026407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731838" y="4598988"/>
            <a:ext cx="7848600" cy="1587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/>
          <a:lstStyle>
            <a:lvl1pPr algn="l">
              <a:defRPr sz="48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701842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4574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 rot="5400000">
            <a:off x="2218531" y="4045744"/>
            <a:ext cx="4708525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2427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0934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6139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 rot="5400000">
            <a:off x="-13494" y="3580607"/>
            <a:ext cx="5578475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0448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3280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8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663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67544" y="332656"/>
            <a:ext cx="8229600" cy="9477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28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67544" y="1412776"/>
            <a:ext cx="8229600" cy="4195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029" name="Picture 8" descr="epcc_logo.png"/>
          <p:cNvPicPr>
            <a:picLocks noChangeAspect="1"/>
          </p:cNvPicPr>
          <p:nvPr/>
        </p:nvPicPr>
        <p:blipFill>
          <a:blip r:embed="rId1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6092825"/>
            <a:ext cx="1931987" cy="627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10" descr="uoe_logo.png"/>
          <p:cNvPicPr>
            <a:picLocks noChangeAspect="1"/>
          </p:cNvPicPr>
          <p:nvPr/>
        </p:nvPicPr>
        <p:blipFill>
          <a:blip r:embed="rId1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3250" y="5902325"/>
            <a:ext cx="785813" cy="78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4139952" y="6237312"/>
            <a:ext cx="6480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  <a:latin typeface="Helvetica"/>
                <a:cs typeface="Helvetica"/>
              </a:defRPr>
            </a:lvl1pPr>
          </a:lstStyle>
          <a:p>
            <a:fld id="{17453889-C2FD-184D-8112-E4FB9D919F3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66489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6" r:id="rId1"/>
    <p:sldLayoutId id="2147483827" r:id="rId2"/>
    <p:sldLayoutId id="2147483828" r:id="rId3"/>
    <p:sldLayoutId id="2147483829" r:id="rId4"/>
    <p:sldLayoutId id="2147483830" r:id="rId5"/>
    <p:sldLayoutId id="2147483831" r:id="rId6"/>
    <p:sldLayoutId id="2147483832" r:id="rId7"/>
    <p:sldLayoutId id="2147483833" r:id="rId8"/>
    <p:sldLayoutId id="2147483834" r:id="rId9"/>
    <p:sldLayoutId id="2147483835" r:id="rId10"/>
    <p:sldLayoutId id="2147483836" r:id="rId11"/>
    <p:sldLayoutId id="2147483837" r:id="rId12"/>
    <p:sldLayoutId id="2147483838" r:id="rId13"/>
    <p:sldLayoutId id="2147483839" r:id="rId14"/>
    <p:sldLayoutId id="2147483840" r:id="rId15"/>
  </p:sldLayoutIdLst>
  <p:hf sldNum="0"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4000" kern="1200" spc="-100">
          <a:solidFill>
            <a:srgbClr val="A53926"/>
          </a:solidFill>
          <a:latin typeface="+mj-lt"/>
          <a:ea typeface="ＭＳ Ｐゴシック" charset="0"/>
          <a:cs typeface="ＭＳ Ｐゴシック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A53926"/>
          </a:solidFill>
          <a:latin typeface="Arial" charset="0"/>
          <a:ea typeface="ＭＳ Ｐゴシック" charset="0"/>
          <a:cs typeface="ＭＳ Ｐゴシック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A53926"/>
          </a:solidFill>
          <a:latin typeface="Arial" charset="0"/>
          <a:ea typeface="ＭＳ Ｐゴシック" charset="0"/>
          <a:cs typeface="ＭＳ Ｐゴシック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A53926"/>
          </a:solidFill>
          <a:latin typeface="Arial" charset="0"/>
          <a:ea typeface="ＭＳ Ｐゴシック" charset="0"/>
          <a:cs typeface="ＭＳ Ｐゴシック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A53926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A53926"/>
          </a:solidFill>
          <a:latin typeface="Arial" charset="0"/>
          <a:ea typeface="ＭＳ Ｐゴシック" charset="0"/>
          <a:cs typeface="ＭＳ Ｐゴシック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A53926"/>
          </a:solidFill>
          <a:latin typeface="Arial" charset="0"/>
          <a:ea typeface="ＭＳ Ｐゴシック" charset="0"/>
          <a:cs typeface="ＭＳ Ｐゴシック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A53926"/>
          </a:solidFill>
          <a:latin typeface="Arial" charset="0"/>
          <a:ea typeface="ＭＳ Ｐゴシック" charset="0"/>
          <a:cs typeface="ＭＳ Ｐゴシック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A53926"/>
          </a:solidFill>
          <a:latin typeface="Arial" charset="0"/>
          <a:ea typeface="ＭＳ Ｐゴシック" charset="0"/>
          <a:cs typeface="ＭＳ Ｐゴシック" charset="0"/>
        </a:defRPr>
      </a:lvl9pPr>
    </p:titleStyle>
    <p:bodyStyle>
      <a:lvl1pPr marL="182563" indent="-18256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85000"/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457200" indent="-18256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85000"/>
        <a:buFont typeface="Lucida Grande"/>
        <a:buChar char="-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730250" indent="-18256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90000"/>
        <a:buFont typeface="Arial" charset="0"/>
        <a:buChar char="•"/>
        <a:defRPr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004888" indent="-18256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Lucida Grande"/>
        <a:buChar char="-"/>
        <a:defRPr sz="1600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1187450" indent="-13652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100000"/>
        <a:buFont typeface="Arial" charset="0"/>
        <a:buChar char="•"/>
        <a:defRPr sz="14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0FC5333-DB78-3140-AAC6-831A656F0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2A3E8E-A87A-1945-BCF3-1AC0D856B4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EEB691-55D2-1848-8A0C-8E4CE636FA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A3CD4A-E57E-D346-AE98-84355B5469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951076-54F7-2943-A588-091128C81E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453889-C2FD-184D-8112-E4FB9D919F3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33203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2" r:id="rId1"/>
    <p:sldLayoutId id="2147483843" r:id="rId2"/>
    <p:sldLayoutId id="2147483844" r:id="rId3"/>
    <p:sldLayoutId id="2147483845" r:id="rId4"/>
    <p:sldLayoutId id="2147483846" r:id="rId5"/>
    <p:sldLayoutId id="2147483847" r:id="rId6"/>
    <p:sldLayoutId id="2147483848" r:id="rId7"/>
    <p:sldLayoutId id="2147483849" r:id="rId8"/>
    <p:sldLayoutId id="2147483850" r:id="rId9"/>
    <p:sldLayoutId id="2147483851" r:id="rId10"/>
    <p:sldLayoutId id="2147483852" r:id="rId11"/>
    <p:sldLayoutId id="2147483853" r:id="rId12"/>
    <p:sldLayoutId id="2147483855" r:id="rId13"/>
  </p:sldLayoutIdLst>
  <p:hf sldNum="0"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agrams.net/" TargetMode="External"/><Relationship Id="rId7" Type="http://schemas.openxmlformats.org/officeDocument/2006/relationships/hyperlink" Target="https://github.com/francesNLP/EB-ontology" TargetMode="External"/><Relationship Id="rId2" Type="http://schemas.openxmlformats.org/officeDocument/2006/relationships/hyperlink" Target="https://francesnlp.github.io/EB-ontology/doc/index-en.html" TargetMode="External"/><Relationship Id="rId1" Type="http://schemas.openxmlformats.org/officeDocument/2006/relationships/slideLayout" Target="../slideLayouts/slideLayout27.xml"/><Relationship Id="rId6" Type="http://schemas.openxmlformats.org/officeDocument/2006/relationships/hyperlink" Target="https://github.com/perma-id/w3id.org" TargetMode="External"/><Relationship Id="rId5" Type="http://schemas.openxmlformats.org/officeDocument/2006/relationships/hyperlink" Target="https://github.com/dgarijo/Widoco" TargetMode="External"/><Relationship Id="rId4" Type="http://schemas.openxmlformats.org/officeDocument/2006/relationships/hyperlink" Target="https://chowlk.linkeddata.es/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hub.docker.com/r/stain/jena-fuseki" TargetMode="External"/><Relationship Id="rId1" Type="http://schemas.openxmlformats.org/officeDocument/2006/relationships/slideLayout" Target="../slideLayouts/slideLayout2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huggingface.co/sentence-transformers/all-mpnet-base-v2" TargetMode="External"/><Relationship Id="rId2" Type="http://schemas.openxmlformats.org/officeDocument/2006/relationships/hyperlink" Target="https://huggingface.co/siebert/sentiment-roberta-large-english" TargetMode="External"/><Relationship Id="rId1" Type="http://schemas.openxmlformats.org/officeDocument/2006/relationships/slideLayout" Target="../slideLayouts/slideLayout27.xml"/><Relationship Id="rId5" Type="http://schemas.openxmlformats.org/officeDocument/2006/relationships/hyperlink" Target="https://huggingface.co/xlnet-large-cased" TargetMode="External"/><Relationship Id="rId4" Type="http://schemas.openxmlformats.org/officeDocument/2006/relationships/hyperlink" Target="https://github.com/neuspell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42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46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7.xml"/><Relationship Id="rId4" Type="http://schemas.openxmlformats.org/officeDocument/2006/relationships/hyperlink" Target="https://github.com/defoe-code/defoe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7">
            <a:extLst>
              <a:ext uri="{FF2B5EF4-FFF2-40B4-BE49-F238E27FC236}">
                <a16:creationId xmlns:a16="http://schemas.microsoft.com/office/drawing/2014/main" id="{8D867D4B-DB38-A541-9709-44D95973CB94}"/>
              </a:ext>
            </a:extLst>
          </p:cNvPr>
          <p:cNvSpPr txBox="1">
            <a:spLocks/>
          </p:cNvSpPr>
          <p:nvPr/>
        </p:nvSpPr>
        <p:spPr>
          <a:xfrm>
            <a:off x="4967398" y="2133733"/>
            <a:ext cx="4025793" cy="15142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90000"/>
              </a:lnSpc>
              <a:spcBef>
                <a:spcPct val="0"/>
              </a:spcBef>
              <a:spcAft>
                <a:spcPts val="450"/>
              </a:spcAft>
              <a:buNone/>
            </a:pPr>
            <a:r>
              <a:rPr lang="en-GB" sz="2400" b="1" i="1" dirty="0" err="1">
                <a:latin typeface="+mj-lt"/>
                <a:ea typeface="+mj-ea"/>
                <a:cs typeface="+mj-cs"/>
              </a:rPr>
              <a:t>frances</a:t>
            </a:r>
            <a:r>
              <a:rPr lang="en-GB" sz="2400" b="1" i="1" dirty="0">
                <a:latin typeface="+mj-lt"/>
                <a:ea typeface="+mj-ea"/>
                <a:cs typeface="+mj-cs"/>
              </a:rPr>
              <a:t>: An AI-toolbox to discover automatically insights from Data Foundry collections</a:t>
            </a:r>
            <a:endParaRPr lang="en-US" sz="4000" i="1" dirty="0">
              <a:latin typeface="+mj-lt"/>
              <a:ea typeface="+mj-ea"/>
              <a:cs typeface="+mj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629586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602DA2B0-7D0D-F041-BDD7-3E721A640B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05" r="4905"/>
          <a:stretch/>
        </p:blipFill>
        <p:spPr bwMode="auto">
          <a:xfrm>
            <a:off x="20" y="10"/>
            <a:ext cx="4518095" cy="685799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7">
            <a:extLst>
              <a:ext uri="{FF2B5EF4-FFF2-40B4-BE49-F238E27FC236}">
                <a16:creationId xmlns:a16="http://schemas.microsoft.com/office/drawing/2014/main" id="{EBA19BA6-07CF-2142-B076-F8E6FCC524CE}"/>
              </a:ext>
            </a:extLst>
          </p:cNvPr>
          <p:cNvSpPr txBox="1">
            <a:spLocks/>
          </p:cNvSpPr>
          <p:nvPr/>
        </p:nvSpPr>
        <p:spPr>
          <a:xfrm>
            <a:off x="5118207" y="4013067"/>
            <a:ext cx="4025793" cy="15142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90000"/>
              </a:lnSpc>
              <a:spcBef>
                <a:spcPct val="0"/>
              </a:spcBef>
              <a:spcAft>
                <a:spcPts val="450"/>
              </a:spcAft>
              <a:buNone/>
            </a:pPr>
            <a:r>
              <a:rPr lang="en-GB" sz="1800" b="1" dirty="0" err="1">
                <a:latin typeface="+mj-lt"/>
                <a:ea typeface="+mj-ea"/>
                <a:cs typeface="+mj-cs"/>
              </a:rPr>
              <a:t>Dr.</a:t>
            </a:r>
            <a:r>
              <a:rPr lang="en-GB" sz="1800" b="1" dirty="0">
                <a:latin typeface="+mj-lt"/>
                <a:ea typeface="+mj-ea"/>
                <a:cs typeface="+mj-cs"/>
              </a:rPr>
              <a:t> Rosa Filgueira, </a:t>
            </a:r>
          </a:p>
          <a:p>
            <a:pPr marL="0" indent="0">
              <a:lnSpc>
                <a:spcPct val="90000"/>
              </a:lnSpc>
              <a:spcBef>
                <a:spcPct val="0"/>
              </a:spcBef>
              <a:spcAft>
                <a:spcPts val="450"/>
              </a:spcAft>
              <a:buNone/>
            </a:pPr>
            <a:r>
              <a:rPr lang="en-GB" sz="1800" b="1" dirty="0">
                <a:latin typeface="+mj-lt"/>
                <a:ea typeface="+mj-ea"/>
                <a:cs typeface="+mj-cs"/>
              </a:rPr>
              <a:t>Assistant Professor,</a:t>
            </a:r>
          </a:p>
          <a:p>
            <a:pPr marL="0" indent="0">
              <a:lnSpc>
                <a:spcPct val="90000"/>
              </a:lnSpc>
              <a:spcBef>
                <a:spcPct val="0"/>
              </a:spcBef>
              <a:spcAft>
                <a:spcPts val="450"/>
              </a:spcAft>
              <a:buNone/>
            </a:pPr>
            <a:r>
              <a:rPr lang="en-GB" sz="1800" b="1" dirty="0">
                <a:latin typeface="+mj-lt"/>
                <a:ea typeface="+mj-ea"/>
                <a:cs typeface="+mj-cs"/>
              </a:rPr>
              <a:t>Heriot-Watt University,</a:t>
            </a:r>
          </a:p>
          <a:p>
            <a:pPr marL="0" indent="0">
              <a:lnSpc>
                <a:spcPct val="90000"/>
              </a:lnSpc>
              <a:spcBef>
                <a:spcPct val="0"/>
              </a:spcBef>
              <a:spcAft>
                <a:spcPts val="450"/>
              </a:spcAft>
              <a:buNone/>
            </a:pPr>
            <a:r>
              <a:rPr lang="en-GB" sz="1800" b="1" dirty="0">
                <a:latin typeface="+mj-lt"/>
                <a:ea typeface="+mj-ea"/>
                <a:cs typeface="+mj-cs"/>
              </a:rPr>
              <a:t>Email: </a:t>
            </a:r>
            <a:r>
              <a:rPr lang="en-GB" sz="1800" b="1" dirty="0" err="1">
                <a:latin typeface="+mj-lt"/>
                <a:ea typeface="+mj-ea"/>
                <a:cs typeface="+mj-cs"/>
              </a:rPr>
              <a:t>R.Filgueira@hw.ac.uk</a:t>
            </a:r>
            <a:endParaRPr lang="en-US" sz="1800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9350454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A5FA3-6172-184E-AB42-EB2028ABDD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07" y="234246"/>
            <a:ext cx="4434185" cy="689434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rgbClr val="7030A0"/>
                </a:solidFill>
              </a:rPr>
              <a:t>Extract EB Terms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21443ED6-8051-724E-90A3-437441D154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606" b="21641"/>
          <a:stretch/>
        </p:blipFill>
        <p:spPr>
          <a:xfrm>
            <a:off x="4503093" y="145688"/>
            <a:ext cx="4572000" cy="2048934"/>
          </a:xfrm>
          <a:prstGeom prst="rect">
            <a:avLst/>
          </a:prstGeom>
        </p:spPr>
      </p:pic>
      <p:pic>
        <p:nvPicPr>
          <p:cNvPr id="7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F12DCBA6-9D7D-8C40-AB58-809D830A31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6807" y="2133564"/>
            <a:ext cx="5750625" cy="38007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3F5B6E6-9E7A-3444-92F5-E31792649F6D}"/>
              </a:ext>
            </a:extLst>
          </p:cNvPr>
          <p:cNvSpPr txBox="1"/>
          <p:nvPr/>
        </p:nvSpPr>
        <p:spPr>
          <a:xfrm>
            <a:off x="1221916" y="6254422"/>
            <a:ext cx="6400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Extracted Term ABACATORES information - Edition 1, 1771, Vol A-B</a:t>
            </a:r>
          </a:p>
        </p:txBody>
      </p:sp>
    </p:spTree>
    <p:extLst>
      <p:ext uri="{BB962C8B-B14F-4D97-AF65-F5344CB8AC3E}">
        <p14:creationId xmlns:p14="http://schemas.microsoft.com/office/powerpoint/2010/main" val="36343628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594910"/>
            <a:ext cx="819132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1.2 Improved defoe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Metadata Extraction query 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It extracts the metadata per Edition and Volume (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Metadata v.1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) 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Based on METS information 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b="1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b="1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Note: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Supplements have a slightly different metadata information. 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CB82B7-7C54-C049-BEEB-7B47BA1CD3EA}"/>
              </a:ext>
            </a:extLst>
          </p:cNvPr>
          <p:cNvSpPr txBox="1"/>
          <p:nvPr/>
        </p:nvSpPr>
        <p:spPr>
          <a:xfrm>
            <a:off x="517687" y="356873"/>
            <a:ext cx="34683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solidFill>
                  <a:prstClr val="black"/>
                </a:solidFill>
                <a:latin typeface="Calibri" panose="020F0502020204030204"/>
              </a:rPr>
              <a:t>Phase 1: Information Extraction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38811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47C8F62-58B4-5546-8749-129A2FF7D5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606" b="21641"/>
          <a:stretch/>
        </p:blipFill>
        <p:spPr>
          <a:xfrm>
            <a:off x="4503093" y="129646"/>
            <a:ext cx="4572000" cy="2048934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139E1DF9-BCF8-A742-AD7C-D0F5A88B2D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07" y="371958"/>
            <a:ext cx="4992725" cy="956463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rgbClr val="7030A0"/>
                </a:solidFill>
              </a:rPr>
              <a:t>Extract collection Metadata</a:t>
            </a:r>
            <a:br>
              <a:rPr lang="en-US" sz="2800" b="1" dirty="0">
                <a:solidFill>
                  <a:srgbClr val="7030A0"/>
                </a:solidFill>
              </a:rPr>
            </a:br>
            <a:endParaRPr lang="en-US" sz="2800" b="1" dirty="0">
              <a:solidFill>
                <a:srgbClr val="7030A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87EC61-2D11-E94B-856D-E2C85737BCEC}"/>
              </a:ext>
            </a:extLst>
          </p:cNvPr>
          <p:cNvSpPr txBox="1"/>
          <p:nvPr/>
        </p:nvSpPr>
        <p:spPr>
          <a:xfrm>
            <a:off x="1939258" y="6523045"/>
            <a:ext cx="5546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Extracted Metadata of some of the  Volumes of Edition 3  </a:t>
            </a:r>
          </a:p>
        </p:txBody>
      </p:sp>
      <p:pic>
        <p:nvPicPr>
          <p:cNvPr id="8" name="Picture 7" descr="Table&#10;&#10;Description automatically generated">
            <a:extLst>
              <a:ext uri="{FF2B5EF4-FFF2-40B4-BE49-F238E27FC236}">
                <a16:creationId xmlns:a16="http://schemas.microsoft.com/office/drawing/2014/main" id="{8A35B104-85E4-4F44-8715-18622728BC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2609" y="1968285"/>
            <a:ext cx="6208505" cy="455476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C36FAC1-5127-FC4B-9F01-F1F1D0D777DA}"/>
              </a:ext>
            </a:extLst>
          </p:cNvPr>
          <p:cNvSpPr txBox="1"/>
          <p:nvPr/>
        </p:nvSpPr>
        <p:spPr>
          <a:xfrm>
            <a:off x="7733654" y="3228945"/>
            <a:ext cx="125226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 more</a:t>
            </a:r>
          </a:p>
          <a:p>
            <a:r>
              <a:rPr lang="en-US" dirty="0"/>
              <a:t>metadata</a:t>
            </a:r>
          </a:p>
          <a:p>
            <a:r>
              <a:rPr lang="en-US" dirty="0"/>
              <a:t>columns</a:t>
            </a:r>
          </a:p>
        </p:txBody>
      </p:sp>
    </p:spTree>
    <p:extLst>
      <p:ext uri="{BB962C8B-B14F-4D97-AF65-F5344CB8AC3E}">
        <p14:creationId xmlns:p14="http://schemas.microsoft.com/office/powerpoint/2010/main" val="2831299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1064759"/>
            <a:ext cx="8191325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1.3.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New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Post-processing python scripts (*)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to improve the previous results: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	- Re-classification of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Terms v.1 (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articles and topics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)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	- Join terms split across pages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	We get here: </a:t>
            </a:r>
            <a:r>
              <a:rPr lang="en-US" b="1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Terms &amp; Metadata v.2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           (*)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Also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Based on Heuristics --&gt;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Pages Layout &amp; Text &amp; Headers  	different heuristics for different EB editions. 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FC2A01-2054-DA4E-AE7E-41A96E64900D}"/>
              </a:ext>
            </a:extLst>
          </p:cNvPr>
          <p:cNvSpPr txBox="1"/>
          <p:nvPr/>
        </p:nvSpPr>
        <p:spPr>
          <a:xfrm>
            <a:off x="517687" y="356873"/>
            <a:ext cx="34683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solidFill>
                  <a:prstClr val="black"/>
                </a:solidFill>
                <a:latin typeface="Calibri" panose="020F0502020204030204"/>
              </a:rPr>
              <a:t>Phase 1: Information Extraction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31896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300442"/>
            <a:ext cx="819132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2: Knowledge Graph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Knowledge Graph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: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</a:rPr>
              <a:t>Incorporate human knowledge into intelligent systems, exploiting a semantic graph perspective</a:t>
            </a: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marL="800100" lvl="1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3DF767C1-6167-594C-998B-B8EB4E6147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898" y="1571751"/>
            <a:ext cx="6880641" cy="4667644"/>
          </a:xfrm>
          <a:prstGeom prst="rect">
            <a:avLst/>
          </a:prstGeom>
        </p:spPr>
      </p:pic>
      <p:pic>
        <p:nvPicPr>
          <p:cNvPr id="4" name="Picture 2" descr="Knowledge Graphs at a Glance. Incorporate human knowledge into… | by  Giuseppe Futia | Towards Data Science">
            <a:extLst>
              <a:ext uri="{FF2B5EF4-FFF2-40B4-BE49-F238E27FC236}">
                <a16:creationId xmlns:a16="http://schemas.microsoft.com/office/drawing/2014/main" id="{8C60C39E-550F-C64A-A4B3-11DA9CFE6B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1037" y="3684633"/>
            <a:ext cx="4324027" cy="2872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57195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8761DDFE-071F-4200-B0AA-394476C2D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628648" y="547815"/>
            <a:ext cx="3875389" cy="16805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eaLnBrk="1" fontAlgn="auto" hangingPunct="1">
              <a:lnSpc>
                <a:spcPct val="90000"/>
              </a:lnSpc>
              <a:spcAft>
                <a:spcPts val="600"/>
              </a:spcAft>
            </a:pPr>
            <a:r>
              <a:rPr lang="en-US" sz="1700" u="sng">
                <a:solidFill>
                  <a:schemeClr val="tx1"/>
                </a:solidFill>
                <a:latin typeface="+mj-lt"/>
                <a:ea typeface="+mj-ea"/>
                <a:cs typeface="+mj-cs"/>
              </a:rPr>
              <a:t>Phase 2: Knowledge Graph</a:t>
            </a:r>
          </a:p>
          <a:p>
            <a:pPr eaLnBrk="1" fontAlgn="auto" hangingPunct="1">
              <a:lnSpc>
                <a:spcPct val="90000"/>
              </a:lnSpc>
              <a:spcAft>
                <a:spcPts val="600"/>
              </a:spcAft>
            </a:pPr>
            <a:endParaRPr lang="en-US" sz="1700" u="sng">
              <a:solidFill>
                <a:schemeClr val="tx1"/>
              </a:solidFill>
              <a:latin typeface="+mj-lt"/>
              <a:ea typeface="+mj-ea"/>
              <a:cs typeface="+mj-cs"/>
            </a:endParaRPr>
          </a:p>
          <a:p>
            <a:pPr eaLnBrk="1" fontAlgn="auto" hangingPunct="1">
              <a:lnSpc>
                <a:spcPct val="90000"/>
              </a:lnSpc>
              <a:spcAft>
                <a:spcPts val="600"/>
              </a:spcAft>
            </a:pPr>
            <a:r>
              <a:rPr lang="en-US" sz="1700">
                <a:solidFill>
                  <a:schemeClr val="tx1"/>
                </a:solidFill>
                <a:latin typeface="+mj-lt"/>
                <a:ea typeface="+mj-ea"/>
                <a:cs typeface="+mj-cs"/>
                <a:sym typeface="Wingdings" pitchFamily="2" charset="2"/>
              </a:rPr>
              <a:t>Knowledge Graph</a:t>
            </a:r>
            <a:r>
              <a:rPr lang="en-US" sz="1700" u="sng">
                <a:solidFill>
                  <a:schemeClr val="tx1"/>
                </a:solidFill>
                <a:latin typeface="+mj-lt"/>
                <a:ea typeface="+mj-ea"/>
                <a:cs typeface="+mj-cs"/>
                <a:sym typeface="Wingdings" pitchFamily="2" charset="2"/>
              </a:rPr>
              <a:t>: </a:t>
            </a:r>
            <a:r>
              <a:rPr lang="en-US" sz="1700" u="sng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Incorporate human knowledge into intelligent systems, exploiting a semantic graph perspective</a:t>
            </a:r>
          </a:p>
          <a:p>
            <a:pPr eaLnBrk="1" fontAlgn="auto" hangingPunct="1">
              <a:lnSpc>
                <a:spcPct val="90000"/>
              </a:lnSpc>
              <a:spcAft>
                <a:spcPts val="600"/>
              </a:spcAft>
            </a:pPr>
            <a:endParaRPr lang="en-US" sz="1700" u="sng">
              <a:solidFill>
                <a:schemeClr val="tx1"/>
              </a:solidFill>
              <a:latin typeface="+mj-lt"/>
              <a:ea typeface="+mj-ea"/>
              <a:cs typeface="+mj-cs"/>
            </a:endParaRPr>
          </a:p>
          <a:p>
            <a:pPr marL="800100" lvl="1" indent="-342900" eaLnBrk="1" fontAlgn="auto" hangingPunct="1">
              <a:lnSpc>
                <a:spcPct val="90000"/>
              </a:lnSpc>
              <a:spcAft>
                <a:spcPts val="600"/>
              </a:spcAft>
            </a:pPr>
            <a:endParaRPr lang="en-US" sz="1700" u="sng">
              <a:solidFill>
                <a:schemeClr val="tx1"/>
              </a:solidFill>
              <a:latin typeface="+mj-lt"/>
              <a:ea typeface="+mj-ea"/>
              <a:cs typeface="+mj-cs"/>
              <a:sym typeface="Wingdings" pitchFamily="2" charset="2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D40CBB7-A69B-9141-878D-7FEAB40AA832}"/>
              </a:ext>
            </a:extLst>
          </p:cNvPr>
          <p:cNvSpPr/>
          <p:nvPr/>
        </p:nvSpPr>
        <p:spPr>
          <a:xfrm>
            <a:off x="4639964" y="547815"/>
            <a:ext cx="3884220" cy="16805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 eaLnBrk="1" hangingPunct="1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b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URI: A Universal Resource Identifier</a:t>
            </a:r>
            <a:r>
              <a:rPr lang="en-US" sz="17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is defined to be an ASCII string used to identify “things” on the Knowledge Graph</a:t>
            </a:r>
          </a:p>
        </p:txBody>
      </p:sp>
      <p:pic>
        <p:nvPicPr>
          <p:cNvPr id="1028" name="Picture 4" descr="Identity, URIs and the Semantic Web">
            <a:extLst>
              <a:ext uri="{FF2B5EF4-FFF2-40B4-BE49-F238E27FC236}">
                <a16:creationId xmlns:a16="http://schemas.microsoft.com/office/drawing/2014/main" id="{ED2488F6-6201-1D49-9281-49502184E2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54576" y="2421924"/>
            <a:ext cx="3423532" cy="3711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What is the Difference Between a URI, URL, and URN | by Nehal Khan | Level  Up Coding">
            <a:extLst>
              <a:ext uri="{FF2B5EF4-FFF2-40B4-BE49-F238E27FC236}">
                <a16:creationId xmlns:a16="http://schemas.microsoft.com/office/drawing/2014/main" id="{51BA1F8D-2804-8849-A43C-7007E4EB1F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93898" y="2421924"/>
            <a:ext cx="3785183" cy="3711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98577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300442"/>
            <a:ext cx="8191325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2: Knowledge Graph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Knowledge Graph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: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</a:rPr>
              <a:t>Incorporate human knowledge into intelligent systems, exploiting a semantic graph perspective</a:t>
            </a: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2.1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.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  <a:hlinkClick r:id="rId2"/>
              </a:rPr>
              <a:t>Create EB Ontology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: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To explain (give meaning) how our “things” are related with each other. 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In order to create and publish the EB-Ontology I used:</a:t>
            </a: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  <a:hlinkClick r:id="rId3"/>
              </a:rPr>
              <a:t>diagrams.net 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: To create an UML with the EB information (classes, properties, relationships, etc.)</a:t>
            </a: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  <a:hlinkClick r:id="rId4"/>
              </a:rPr>
              <a:t>Chowlk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: To convert the UML into </a:t>
            </a:r>
            <a:r>
              <a:rPr lang="en-GB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an </a:t>
            </a:r>
            <a:r>
              <a:rPr lang="en-GB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OWL ontology</a:t>
            </a: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  <a:hlinkClick r:id="rId5"/>
              </a:rPr>
              <a:t>Widoco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: To publish and create an enriched and customized documentation of the ontology</a:t>
            </a: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  <a:hlinkClick r:id="rId6"/>
              </a:rPr>
              <a:t>w3id.org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: To configure my permanent Identifier for EB ontology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EB-Ontology :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  <a:hlinkClick r:id="rId7"/>
              </a:rPr>
              <a:t>https://github.com/francesNLP/EB-ontology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</a:t>
            </a:r>
          </a:p>
          <a:p>
            <a:pPr marL="800100" lvl="1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lvl="1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3341632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, schematic&#10;&#10;Description automatically generated">
            <a:extLst>
              <a:ext uri="{FF2B5EF4-FFF2-40B4-BE49-F238E27FC236}">
                <a16:creationId xmlns:a16="http://schemas.microsoft.com/office/drawing/2014/main" id="{AF823FEF-E83C-BE43-889A-4FEC9B49BC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1328" y="0"/>
            <a:ext cx="6141344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2DC0D97-6822-8E4C-A55C-7D73983FA2C5}"/>
              </a:ext>
            </a:extLst>
          </p:cNvPr>
          <p:cNvSpPr txBox="1"/>
          <p:nvPr/>
        </p:nvSpPr>
        <p:spPr>
          <a:xfrm>
            <a:off x="0" y="139485"/>
            <a:ext cx="24609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https://w3id.org/eb</a:t>
            </a:r>
          </a:p>
        </p:txBody>
      </p:sp>
    </p:spTree>
    <p:extLst>
      <p:ext uri="{BB962C8B-B14F-4D97-AF65-F5344CB8AC3E}">
        <p14:creationId xmlns:p14="http://schemas.microsoft.com/office/powerpoint/2010/main" val="3661458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300442"/>
            <a:ext cx="8191325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2: Knowledge Graph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Knowledge Graph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: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</a:rPr>
              <a:t>Incorporate human knowledge into intelligent systems, exploiting a semantic graph perspective</a:t>
            </a: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marL="800100" lvl="1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2. 2  Created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EB Knowledge Graph 1.0: 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Populated the post-processed information (extracted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Terms  &amp; Metadata v.2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) into an RDF </a:t>
            </a:r>
            <a:r>
              <a:rPr lang="en-US" dirty="0" err="1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triplestore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: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 - Apache Jena FUSEKI SPARQL server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 - Used this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  <a:hlinkClick r:id="rId2"/>
              </a:rPr>
              <a:t>Fuseki-docker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 image to set up my SPARQL server/end-point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059A45-1048-0145-9A63-C73A5D4549A3}"/>
              </a:ext>
            </a:extLst>
          </p:cNvPr>
          <p:cNvSpPr txBox="1"/>
          <p:nvPr/>
        </p:nvSpPr>
        <p:spPr>
          <a:xfrm>
            <a:off x="476337" y="4676180"/>
            <a:ext cx="885627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+mn-lt"/>
              </a:rPr>
              <a:t>NOTE</a:t>
            </a:r>
            <a:r>
              <a:rPr lang="en-US" dirty="0">
                <a:solidFill>
                  <a:schemeClr val="tx1"/>
                </a:solidFill>
                <a:latin typeface="+mn-lt"/>
              </a:rPr>
              <a:t>: </a:t>
            </a:r>
          </a:p>
          <a:p>
            <a:r>
              <a:rPr lang="en-US" dirty="0">
                <a:solidFill>
                  <a:schemeClr val="tx1"/>
                </a:solidFill>
                <a:latin typeface="+mn-lt"/>
              </a:rPr>
              <a:t>      Each Term, Edition, Page, Volume, </a:t>
            </a:r>
            <a:r>
              <a:rPr lang="en-US" dirty="0" err="1">
                <a:solidFill>
                  <a:schemeClr val="tx1"/>
                </a:solidFill>
                <a:latin typeface="+mn-lt"/>
              </a:rPr>
              <a:t>etc</a:t>
            </a:r>
            <a:r>
              <a:rPr lang="en-US" dirty="0">
                <a:solidFill>
                  <a:schemeClr val="tx1"/>
                </a:solidFill>
                <a:latin typeface="+mn-lt"/>
              </a:rPr>
              <a:t> … is a </a:t>
            </a:r>
            <a:r>
              <a:rPr lang="en-US" b="1" dirty="0">
                <a:solidFill>
                  <a:schemeClr val="tx1"/>
                </a:solidFill>
                <a:latin typeface="+mn-lt"/>
              </a:rPr>
              <a:t>Resource in our Knowledge Graph</a:t>
            </a:r>
          </a:p>
          <a:p>
            <a:r>
              <a:rPr lang="en-US" dirty="0">
                <a:solidFill>
                  <a:schemeClr val="tx1"/>
                </a:solidFill>
                <a:latin typeface="+mn-lt"/>
              </a:rPr>
              <a:t>       and has an </a:t>
            </a:r>
            <a:r>
              <a:rPr lang="en-US" b="1" dirty="0">
                <a:solidFill>
                  <a:schemeClr val="tx1"/>
                </a:solidFill>
                <a:latin typeface="+mn-lt"/>
              </a:rPr>
              <a:t>URI to identify it</a:t>
            </a:r>
            <a:r>
              <a:rPr lang="en-US" dirty="0">
                <a:solidFill>
                  <a:schemeClr val="tx1"/>
                </a:solidFill>
                <a:latin typeface="+mn-lt"/>
              </a:rPr>
              <a:t>.  </a:t>
            </a:r>
          </a:p>
          <a:p>
            <a:r>
              <a:rPr lang="en-US" dirty="0">
                <a:solidFill>
                  <a:schemeClr val="tx1"/>
                </a:solidFill>
                <a:latin typeface="+mn-lt"/>
              </a:rPr>
              <a:t>	 </a:t>
            </a:r>
          </a:p>
        </p:txBody>
      </p:sp>
    </p:spTree>
    <p:extLst>
      <p:ext uri="{BB962C8B-B14F-4D97-AF65-F5344CB8AC3E}">
        <p14:creationId xmlns:p14="http://schemas.microsoft.com/office/powerpoint/2010/main" val="10428555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2DC0D97-6822-8E4C-A55C-7D73983FA2C5}"/>
              </a:ext>
            </a:extLst>
          </p:cNvPr>
          <p:cNvSpPr txBox="1"/>
          <p:nvPr/>
        </p:nvSpPr>
        <p:spPr>
          <a:xfrm>
            <a:off x="0" y="139485"/>
            <a:ext cx="28071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EB Knowledge Graph</a:t>
            </a:r>
          </a:p>
        </p:txBody>
      </p:sp>
      <p:pic>
        <p:nvPicPr>
          <p:cNvPr id="5" name="Picture 4" descr="Chart, radar chart&#10;&#10;Description automatically generated">
            <a:extLst>
              <a:ext uri="{FF2B5EF4-FFF2-40B4-BE49-F238E27FC236}">
                <a16:creationId xmlns:a16="http://schemas.microsoft.com/office/drawing/2014/main" id="{827976AA-45F2-4B42-BF87-2C1D3ADA27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787" y="710984"/>
            <a:ext cx="8242353" cy="55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5856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2">
            <a:extLst>
              <a:ext uri="{FF2B5EF4-FFF2-40B4-BE49-F238E27FC236}">
                <a16:creationId xmlns:a16="http://schemas.microsoft.com/office/drawing/2014/main" id="{DA3B2E6C-CDE5-BC4C-8D61-4552DF1436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138" y="289160"/>
            <a:ext cx="8517524" cy="816740"/>
          </a:xfrm>
        </p:spPr>
        <p:txBody>
          <a:bodyPr vert="horz" lIns="68580" tIns="34290" rIns="68580" bIns="34290" rtlCol="0" anchor="ctr" anchorCtr="0">
            <a:normAutofit fontScale="90000"/>
          </a:bodyPr>
          <a:lstStyle/>
          <a:p>
            <a:r>
              <a:rPr lang="en-US" sz="3000" b="1" i="1" dirty="0">
                <a:solidFill>
                  <a:srgbClr val="7030A0"/>
                </a:solidFill>
              </a:rPr>
              <a:t>frances*</a:t>
            </a:r>
            <a:r>
              <a:rPr lang="en-US" sz="3000" b="1" dirty="0">
                <a:solidFill>
                  <a:srgbClr val="7030A0"/>
                </a:solidFill>
              </a:rPr>
              <a:t>: New AI-toolbox to discover automatically insights  </a:t>
            </a:r>
            <a:br>
              <a:rPr lang="en-US" dirty="0"/>
            </a:br>
            <a:br>
              <a:rPr lang="en-US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F690EC-3009-5147-B584-8931CDB4FFF6}"/>
              </a:ext>
            </a:extLst>
          </p:cNvPr>
          <p:cNvSpPr txBox="1"/>
          <p:nvPr/>
        </p:nvSpPr>
        <p:spPr>
          <a:xfrm>
            <a:off x="476337" y="1245838"/>
            <a:ext cx="8191325" cy="3831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New ways to unlock the full value of NLS digital collections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 </a:t>
            </a:r>
            <a:endParaRPr lang="en-US" sz="2400" i="1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i="1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Objective 1 </a:t>
            </a:r>
            <a:r>
              <a:rPr lang="en-US" sz="2400" i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: N</a:t>
            </a:r>
            <a:r>
              <a:rPr lang="en-US" sz="24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ew facilities to run more complex text analysis queries </a:t>
            </a:r>
            <a:r>
              <a:rPr lang="en-US" sz="24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 </a:t>
            </a:r>
            <a:r>
              <a:rPr lang="en-US" sz="24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ML/NLP techniques. </a:t>
            </a: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4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i="1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Objective 2</a:t>
            </a:r>
            <a:r>
              <a:rPr lang="en-US" sz="24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: Full integration with NLS Data Foundry </a:t>
            </a:r>
            <a:r>
              <a:rPr lang="en-US" sz="24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 </a:t>
            </a:r>
            <a:r>
              <a:rPr lang="en-US" sz="24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Hide the large-scale text mining complexity</a:t>
            </a:r>
          </a:p>
          <a:p>
            <a:pPr marL="800100" lvl="1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4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Using the </a:t>
            </a:r>
            <a:r>
              <a:rPr lang="en-US" sz="2400" b="1" dirty="0">
                <a:solidFill>
                  <a:prstClr val="black"/>
                </a:solidFill>
                <a:latin typeface="Calibri" panose="020F0502020204030204"/>
              </a:rPr>
              <a:t>Encyclopaedia</a:t>
            </a:r>
            <a:r>
              <a:rPr lang="en-US" sz="2400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Britannica</a:t>
            </a:r>
            <a:r>
              <a:rPr lang="en-US" sz="24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as the core dataset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27962B-F2B9-4842-8AC0-5780B654CCCB}"/>
              </a:ext>
            </a:extLst>
          </p:cNvPr>
          <p:cNvSpPr txBox="1"/>
          <p:nvPr/>
        </p:nvSpPr>
        <p:spPr>
          <a:xfrm>
            <a:off x="150138" y="6093023"/>
            <a:ext cx="88233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solidFill>
                  <a:schemeClr val="tx1"/>
                </a:solidFill>
              </a:rPr>
              <a:t>(*) Frances Wright </a:t>
            </a:r>
            <a:r>
              <a:rPr lang="en-US" sz="1600" dirty="0">
                <a:solidFill>
                  <a:schemeClr val="tx1"/>
                </a:solidFill>
              </a:rPr>
              <a:t>(September 6, 1795 – December 13, 1852)</a:t>
            </a:r>
            <a:endParaRPr lang="en-US" sz="1600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26822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2DC0D97-6822-8E4C-A55C-7D73983FA2C5}"/>
              </a:ext>
            </a:extLst>
          </p:cNvPr>
          <p:cNvSpPr txBox="1"/>
          <p:nvPr/>
        </p:nvSpPr>
        <p:spPr>
          <a:xfrm>
            <a:off x="0" y="139485"/>
            <a:ext cx="28071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EB Knowledge Graph</a:t>
            </a:r>
          </a:p>
        </p:txBody>
      </p:sp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7C47A0DE-54BC-304C-9FD3-F6BDDC9090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035" y="805912"/>
            <a:ext cx="6613824" cy="49085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130FA3F-F65D-8B4F-8215-F6FDBD5D9E5D}"/>
              </a:ext>
            </a:extLst>
          </p:cNvPr>
          <p:cNvSpPr txBox="1"/>
          <p:nvPr/>
        </p:nvSpPr>
        <p:spPr>
          <a:xfrm>
            <a:off x="40658" y="6052088"/>
            <a:ext cx="90734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Term ABACISCUS, URI: </a:t>
            </a:r>
            <a:r>
              <a:rPr lang="en-GB" sz="1600" b="1" dirty="0">
                <a:latin typeface="Calibri" panose="020F0502020204030204" pitchFamily="34" charset="0"/>
                <a:cs typeface="Calibri" panose="020F0502020204030204" pitchFamily="34" charset="0"/>
              </a:rPr>
              <a:t>https://w3id.org/eb/</a:t>
            </a:r>
            <a:r>
              <a:rPr lang="en-GB" sz="1600" b="1" dirty="0" err="1"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GB" sz="1600" b="1" dirty="0">
                <a:latin typeface="Calibri" panose="020F0502020204030204" pitchFamily="34" charset="0"/>
                <a:cs typeface="Calibri" panose="020F0502020204030204" pitchFamily="34" charset="0"/>
              </a:rPr>
              <a:t>/Article/992277653804341_144133901_ABACISCUS_0</a:t>
            </a:r>
            <a:endParaRPr lang="en-US" sz="16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86935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2DC0D97-6822-8E4C-A55C-7D73983FA2C5}"/>
              </a:ext>
            </a:extLst>
          </p:cNvPr>
          <p:cNvSpPr txBox="1"/>
          <p:nvPr/>
        </p:nvSpPr>
        <p:spPr>
          <a:xfrm>
            <a:off x="0" y="139485"/>
            <a:ext cx="28071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EB Knowledge Graph</a:t>
            </a:r>
          </a:p>
        </p:txBody>
      </p:sp>
      <p:pic>
        <p:nvPicPr>
          <p:cNvPr id="5" name="Picture 4" descr="Chart, diagram, radar chart&#10;&#10;Description automatically generated">
            <a:extLst>
              <a:ext uri="{FF2B5EF4-FFF2-40B4-BE49-F238E27FC236}">
                <a16:creationId xmlns:a16="http://schemas.microsoft.com/office/drawing/2014/main" id="{2B7DC2E7-2E8B-3F43-9048-186A385B12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421" y="1021548"/>
            <a:ext cx="7966129" cy="535936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F0F2C80-0258-8645-971A-7F98A3DCFD50}"/>
              </a:ext>
            </a:extLst>
          </p:cNvPr>
          <p:cNvSpPr txBox="1"/>
          <p:nvPr/>
        </p:nvSpPr>
        <p:spPr>
          <a:xfrm>
            <a:off x="728421" y="6380912"/>
            <a:ext cx="72840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Edition 1, 1771 – URI: </a:t>
            </a:r>
            <a:r>
              <a:rPr lang="en-GB" sz="1800" b="1" dirty="0">
                <a:latin typeface="Calibri" panose="020F0502020204030204" pitchFamily="34" charset="0"/>
                <a:cs typeface="Calibri" panose="020F0502020204030204" pitchFamily="34" charset="0"/>
              </a:rPr>
              <a:t>https://w3id.org/eb/</a:t>
            </a:r>
            <a:r>
              <a:rPr lang="en-GB" sz="1800" b="1" dirty="0" err="1"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GB" sz="1800" b="1" dirty="0">
                <a:latin typeface="Calibri" panose="020F0502020204030204" pitchFamily="34" charset="0"/>
                <a:cs typeface="Calibri" panose="020F0502020204030204" pitchFamily="34" charset="0"/>
              </a:rPr>
              <a:t>/Edition/992277653804341</a:t>
            </a:r>
            <a:r>
              <a:rPr lang="en-US" sz="1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76812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2DC0D97-6822-8E4C-A55C-7D73983FA2C5}"/>
              </a:ext>
            </a:extLst>
          </p:cNvPr>
          <p:cNvSpPr txBox="1"/>
          <p:nvPr/>
        </p:nvSpPr>
        <p:spPr>
          <a:xfrm>
            <a:off x="0" y="139485"/>
            <a:ext cx="51427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EB Knowledge Graph – Querying our KG</a:t>
            </a:r>
          </a:p>
        </p:txBody>
      </p:sp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61EB9A21-D56C-5546-A289-01276D49DF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977" y="1099013"/>
            <a:ext cx="8214102" cy="51849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E69BEE3-8359-BF44-822E-1A5D746BC5E0}"/>
              </a:ext>
            </a:extLst>
          </p:cNvPr>
          <p:cNvSpPr txBox="1"/>
          <p:nvPr/>
        </p:nvSpPr>
        <p:spPr>
          <a:xfrm>
            <a:off x="282182" y="571186"/>
            <a:ext cx="8148897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5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SPARQL is an </a:t>
            </a:r>
            <a:r>
              <a:rPr lang="en-GB" sz="15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RDF query language</a:t>
            </a:r>
            <a:r>
              <a:rPr lang="en-GB" sz="15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—that is, a semantic query language for databases—able to retrieve </a:t>
            </a:r>
          </a:p>
          <a:p>
            <a:r>
              <a:rPr lang="en-GB" sz="15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and manipulate data stored in Resource Description Framework (RDF) format</a:t>
            </a:r>
            <a:r>
              <a:rPr lang="en-GB" dirty="0"/>
              <a:t>.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75BBC8-0C86-554C-95C6-D9A46937DC6E}"/>
              </a:ext>
            </a:extLst>
          </p:cNvPr>
          <p:cNvSpPr txBox="1"/>
          <p:nvPr/>
        </p:nvSpPr>
        <p:spPr>
          <a:xfrm>
            <a:off x="5609473" y="3028890"/>
            <a:ext cx="28216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Fuseki</a:t>
            </a:r>
            <a:r>
              <a:rPr lang="en-US" dirty="0"/>
              <a:t> RDF </a:t>
            </a:r>
            <a:r>
              <a:rPr lang="en-US" dirty="0" err="1"/>
              <a:t>triplestore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12394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377933"/>
            <a:ext cx="819132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3: Augmented Knowledge Graph with Deep Transfer Learning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074" name="Picture 2" descr="Deep view on transfer learning with iamge classification pytorch - Purnasai  Gudikandula">
            <a:extLst>
              <a:ext uri="{FF2B5EF4-FFF2-40B4-BE49-F238E27FC236}">
                <a16:creationId xmlns:a16="http://schemas.microsoft.com/office/drawing/2014/main" id="{7573471B-C73B-3348-A0BC-47E6EC5846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5843" y="1491614"/>
            <a:ext cx="6292312" cy="4365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606D3E0-D763-3344-9C88-5D6AE54771F7}"/>
              </a:ext>
            </a:extLst>
          </p:cNvPr>
          <p:cNvSpPr txBox="1"/>
          <p:nvPr/>
        </p:nvSpPr>
        <p:spPr>
          <a:xfrm>
            <a:off x="476337" y="3674259"/>
            <a:ext cx="8191325" cy="2680046"/>
          </a:xfrm>
          <a:prstGeom prst="rect">
            <a:avLst/>
          </a:prstGeom>
          <a:solidFill>
            <a:schemeClr val="accent6">
              <a:lumMod val="40000"/>
              <a:lumOff val="60000"/>
              <a:alpha val="23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33E133-A55F-3448-81C0-A2181E9C90CB}"/>
              </a:ext>
            </a:extLst>
          </p:cNvPr>
          <p:cNvSpPr txBox="1"/>
          <p:nvPr/>
        </p:nvSpPr>
        <p:spPr>
          <a:xfrm>
            <a:off x="1706445" y="6000730"/>
            <a:ext cx="60117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1"/>
                </a:solidFill>
              </a:rPr>
              <a:t>We are going to use this approach for applying NLP/ML analysis</a:t>
            </a:r>
          </a:p>
        </p:txBody>
      </p:sp>
    </p:spTree>
    <p:extLst>
      <p:ext uri="{BB962C8B-B14F-4D97-AF65-F5344CB8AC3E}">
        <p14:creationId xmlns:p14="http://schemas.microsoft.com/office/powerpoint/2010/main" val="8568034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377933"/>
            <a:ext cx="819132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3: Augmented Knowledge Graph with Deep Transfer Learning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122" name="Picture 2" descr="Hugging Face Implements SOTA Transformer Architectures for PyTorch and  TensorFlow 2.0 | by Synced | SyncedReview | Medium">
            <a:extLst>
              <a:ext uri="{FF2B5EF4-FFF2-40B4-BE49-F238E27FC236}">
                <a16:creationId xmlns:a16="http://schemas.microsoft.com/office/drawing/2014/main" id="{2B446489-EE0A-B249-9391-11F4580C0E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5810" y="1193541"/>
            <a:ext cx="4417017" cy="1417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ABC4DE6B-EC1A-BC43-BA7F-6B731BFBE7D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590" b="-1"/>
          <a:stretch/>
        </p:blipFill>
        <p:spPr>
          <a:xfrm>
            <a:off x="664865" y="2716137"/>
            <a:ext cx="8002797" cy="305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5876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377933"/>
            <a:ext cx="819132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3: Augmented Knowledge Graph with Deep Transfer Learning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122" name="Picture 2" descr="Hugging Face Implements SOTA Transformer Architectures for PyTorch and  TensorFlow 2.0 | by Synced | SyncedReview | Medium">
            <a:extLst>
              <a:ext uri="{FF2B5EF4-FFF2-40B4-BE49-F238E27FC236}">
                <a16:creationId xmlns:a16="http://schemas.microsoft.com/office/drawing/2014/main" id="{2B446489-EE0A-B249-9391-11F4580C0E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5810" y="1193541"/>
            <a:ext cx="4417017" cy="1417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Text&#10;&#10;Description automatically generated with medium confidence">
            <a:extLst>
              <a:ext uri="{FF2B5EF4-FFF2-40B4-BE49-F238E27FC236}">
                <a16:creationId xmlns:a16="http://schemas.microsoft.com/office/drawing/2014/main" id="{C0C7F672-C1BA-8A41-BCB2-55843B7607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125" y="3158461"/>
            <a:ext cx="6865749" cy="2505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8743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377933"/>
            <a:ext cx="819132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3: Augmented Knowledge Graph with Deep Transferring Learning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EB Knowledge Graph 2.0:  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previous info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+ storing the result of applying different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deep learning transformers analyses: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b="1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	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D2777C-F772-BA41-9C4C-E78B626C7FB6}"/>
              </a:ext>
            </a:extLst>
          </p:cNvPr>
          <p:cNvSpPr txBox="1"/>
          <p:nvPr/>
        </p:nvSpPr>
        <p:spPr>
          <a:xfrm>
            <a:off x="803087" y="5453948"/>
            <a:ext cx="72465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Transfer Learning: We have not built the </a:t>
            </a:r>
            <a:r>
              <a:rPr lang="en-US" u="sng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models/transformers</a:t>
            </a:r>
          </a:p>
        </p:txBody>
      </p:sp>
      <p:pic>
        <p:nvPicPr>
          <p:cNvPr id="4102" name="Picture 6">
            <a:extLst>
              <a:ext uri="{FF2B5EF4-FFF2-40B4-BE49-F238E27FC236}">
                <a16:creationId xmlns:a16="http://schemas.microsoft.com/office/drawing/2014/main" id="{C9C967C3-D773-1C41-9D51-07E92B5479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410" y="2384564"/>
            <a:ext cx="6911867" cy="2569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5-point Star 8">
            <a:extLst>
              <a:ext uri="{FF2B5EF4-FFF2-40B4-BE49-F238E27FC236}">
                <a16:creationId xmlns:a16="http://schemas.microsoft.com/office/drawing/2014/main" id="{F464F7FB-14C8-6346-BA56-AF20812EA273}"/>
              </a:ext>
            </a:extLst>
          </p:cNvPr>
          <p:cNvSpPr/>
          <p:nvPr/>
        </p:nvSpPr>
        <p:spPr>
          <a:xfrm>
            <a:off x="3718877" y="4882773"/>
            <a:ext cx="643178" cy="571175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4826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3750E09-E6C3-044A-B93D-527357354644}"/>
              </a:ext>
            </a:extLst>
          </p:cNvPr>
          <p:cNvSpPr txBox="1"/>
          <p:nvPr/>
        </p:nvSpPr>
        <p:spPr>
          <a:xfrm>
            <a:off x="476337" y="377933"/>
            <a:ext cx="8191325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3: Augmented Knowledge Graph with Deep Transferring Learning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EB Knowledge Graph 2.0:  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previous info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+ storing the result of applying different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deep learning transformers analyses: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b="1" dirty="0">
              <a:solidFill>
                <a:schemeClr val="tx1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	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-  </a:t>
            </a:r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sentiment analyses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: Classifying text between positive and negative  	    	- transformer: </a:t>
            </a:r>
            <a:r>
              <a:rPr lang="en-GB" i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siebert</a:t>
            </a:r>
            <a:r>
              <a:rPr lang="en-GB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/sentiment-</a:t>
            </a:r>
            <a:r>
              <a:rPr lang="en-GB" i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roberta</a:t>
            </a:r>
            <a:r>
              <a:rPr lang="en-GB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-large-</a:t>
            </a:r>
            <a:r>
              <a:rPr lang="en-GB" i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english</a:t>
            </a:r>
            <a:endParaRPr lang="en-US" i="1" dirty="0">
              <a:solidFill>
                <a:schemeClr val="tx1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	-  </a:t>
            </a:r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topic modelling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: Clustering terms into topics 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		– transformer:  </a:t>
            </a:r>
            <a:r>
              <a:rPr lang="en-US" i="1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  <a:hlinkClick r:id="rId3"/>
              </a:rPr>
              <a:t>all-mpnet-base-v2</a:t>
            </a:r>
            <a:endParaRPr lang="en-US" i="1" dirty="0">
              <a:solidFill>
                <a:schemeClr val="tx1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           -  </a:t>
            </a:r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term similarity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: Comparing text &amp; semantic similarity 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		- transformer:  </a:t>
            </a:r>
            <a:r>
              <a:rPr lang="en-US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all-mpnet-base-v2</a:t>
            </a:r>
            <a:endParaRPr lang="en-US" i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           -  </a:t>
            </a:r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spelling checking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: Finding misspelling/</a:t>
            </a:r>
            <a:r>
              <a:rPr lang="en-US" dirty="0" err="1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ocr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errors and fixing them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		- transformer:  </a:t>
            </a:r>
            <a:r>
              <a:rPr lang="en-GB" i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neuspell</a:t>
            </a:r>
            <a:r>
              <a:rPr lang="en-GB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+ </a:t>
            </a:r>
            <a:r>
              <a:rPr lang="en-GB" i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ElmosclstmChecker</a:t>
            </a:r>
            <a:endParaRPr lang="en-US" i="1" dirty="0">
              <a:solidFill>
                <a:schemeClr val="tx1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           -  </a:t>
            </a:r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term evolution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: Checking how a term has changed over the years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		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– transformer:  </a:t>
            </a:r>
            <a:r>
              <a:rPr lang="en-US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all-mpnet-base-v2</a:t>
            </a:r>
            <a:endParaRPr lang="en-US" i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-  summarization: 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Summarizing the text of a topic term (XLNET)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	      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– transformer:  </a:t>
            </a:r>
            <a:r>
              <a:rPr lang="en-US" i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5"/>
              </a:rPr>
              <a:t>XLNeT</a:t>
            </a:r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693880-D7E1-824B-9F6B-FD428F54F3B9}"/>
              </a:ext>
            </a:extLst>
          </p:cNvPr>
          <p:cNvSpPr txBox="1"/>
          <p:nvPr/>
        </p:nvSpPr>
        <p:spPr>
          <a:xfrm>
            <a:off x="1208868" y="6280012"/>
            <a:ext cx="70086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Note</a:t>
            </a:r>
            <a:r>
              <a:rPr lang="en-US" i="1" dirty="0">
                <a:solidFill>
                  <a:schemeClr val="tx1"/>
                </a:solidFill>
              </a:rPr>
              <a:t>: Using pre-training models to calculate those analyses </a:t>
            </a:r>
          </a:p>
        </p:txBody>
      </p:sp>
    </p:spTree>
    <p:extLst>
      <p:ext uri="{BB962C8B-B14F-4D97-AF65-F5344CB8AC3E}">
        <p14:creationId xmlns:p14="http://schemas.microsoft.com/office/powerpoint/2010/main" val="27783510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377933"/>
            <a:ext cx="8191325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3: Augmented Knowledge Graph with Deep Transferring Learning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EB Knowledge Graph 2.0:  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previous info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+ storing the result of applying different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deep learning transformers analyses: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b="1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	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- 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sentiment analyses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: Classifying text between positive and negative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	- 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topic modelling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: Clustering terms into topics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           - 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term similarity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: Comparing text &amp; semantic similarity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           - 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spelling checking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: Finding misspelling/</a:t>
            </a:r>
            <a:r>
              <a:rPr lang="en-US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ocr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errors and fixing them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           - 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term evolution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: Checking how a term has changed over the years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	-  summarization: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Summarizing the text of a topic term</a:t>
            </a:r>
            <a:endParaRPr lang="en-US" b="1" dirty="0">
              <a:solidFill>
                <a:prstClr val="black"/>
              </a:solidFill>
              <a:latin typeface="Calibri" panose="020F0502020204030204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b="1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63FD4A-BD62-C646-8206-B3BEBA1C3E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337" y="4629770"/>
            <a:ext cx="8384583" cy="57988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9A7A05C-A0BB-F144-94E5-C6817562AE26}"/>
              </a:ext>
            </a:extLst>
          </p:cNvPr>
          <p:cNvSpPr txBox="1"/>
          <p:nvPr/>
        </p:nvSpPr>
        <p:spPr>
          <a:xfrm>
            <a:off x="476336" y="4145510"/>
            <a:ext cx="46289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Example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Spelling Checking 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 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1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Lewi</a:t>
            </a:r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Term</a:t>
            </a:r>
          </a:p>
        </p:txBody>
      </p:sp>
      <p:sp>
        <p:nvSpPr>
          <p:cNvPr id="5" name="Down Arrow 4">
            <a:extLst>
              <a:ext uri="{FF2B5EF4-FFF2-40B4-BE49-F238E27FC236}">
                <a16:creationId xmlns:a16="http://schemas.microsoft.com/office/drawing/2014/main" id="{BF31D3C0-6432-744B-A15E-3B967A8F271D}"/>
              </a:ext>
            </a:extLst>
          </p:cNvPr>
          <p:cNvSpPr/>
          <p:nvPr/>
        </p:nvSpPr>
        <p:spPr>
          <a:xfrm>
            <a:off x="4014061" y="5233685"/>
            <a:ext cx="247973" cy="34096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5F9B94C-0E98-7244-A52D-2F7D4A16B7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336" y="5616416"/>
            <a:ext cx="8384584" cy="421100"/>
          </a:xfrm>
          <a:prstGeom prst="rect">
            <a:avLst/>
          </a:prstGeom>
        </p:spPr>
      </p:pic>
      <p:sp>
        <p:nvSpPr>
          <p:cNvPr id="8" name="Down Arrow 7">
            <a:extLst>
              <a:ext uri="{FF2B5EF4-FFF2-40B4-BE49-F238E27FC236}">
                <a16:creationId xmlns:a16="http://schemas.microsoft.com/office/drawing/2014/main" id="{D090EA6B-D739-EF41-BD77-4C4849FE4440}"/>
              </a:ext>
            </a:extLst>
          </p:cNvPr>
          <p:cNvSpPr/>
          <p:nvPr/>
        </p:nvSpPr>
        <p:spPr>
          <a:xfrm>
            <a:off x="3998009" y="5998786"/>
            <a:ext cx="247973" cy="34096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D6F1E83-99FC-F243-B079-1D31705943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336" y="6399371"/>
            <a:ext cx="8296258" cy="37134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F7D0B83-A3A6-894F-B4B2-DD7F6CAFAFE3}"/>
              </a:ext>
            </a:extLst>
          </p:cNvPr>
          <p:cNvSpPr txBox="1"/>
          <p:nvPr/>
        </p:nvSpPr>
        <p:spPr>
          <a:xfrm>
            <a:off x="4370801" y="5251425"/>
            <a:ext cx="176202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chemeClr val="tx1"/>
                </a:solidFill>
              </a:rPr>
              <a:t>Cleaned Definition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FA19BE7-C6C6-C549-A0D1-FE1F2E2B7FC6}"/>
              </a:ext>
            </a:extLst>
          </p:cNvPr>
          <p:cNvSpPr txBox="1"/>
          <p:nvPr/>
        </p:nvSpPr>
        <p:spPr>
          <a:xfrm>
            <a:off x="4366183" y="5986593"/>
            <a:ext cx="189487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chemeClr val="tx1"/>
                </a:solidFill>
              </a:rPr>
              <a:t>Compute Difference</a:t>
            </a:r>
          </a:p>
        </p:txBody>
      </p:sp>
    </p:spTree>
    <p:extLst>
      <p:ext uri="{BB962C8B-B14F-4D97-AF65-F5344CB8AC3E}">
        <p14:creationId xmlns:p14="http://schemas.microsoft.com/office/powerpoint/2010/main" val="11800562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377933"/>
            <a:ext cx="8191325" cy="643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3: Augmented Knowledge Graph with Deep Transferring Learning</a:t>
            </a: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Two types of “queries” to run against the EB Knowledge Graph 2.0 :</a:t>
            </a: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u="sng" dirty="0">
                <a:solidFill>
                  <a:schemeClr val="tx1"/>
                </a:solidFill>
                <a:latin typeface="Calibri" panose="020F0502020204030204"/>
                <a:ea typeface="+mn-ea"/>
                <a:cs typeface="+mn-cs"/>
              </a:rPr>
              <a:t>Type 1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: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Extracting information from the EB Knowledge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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SPARQL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 We “just” navigate through the KG to get the desired information. </a:t>
            </a: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     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     Example: Given a </a:t>
            </a:r>
            <a:r>
              <a:rPr lang="en-US" sz="1600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Term</a:t>
            </a:r>
            <a:r>
              <a:rPr lang="en-US" sz="16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( e.g., </a:t>
            </a:r>
            <a:r>
              <a:rPr lang="en-US" sz="1600" i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Edinburgh</a:t>
            </a:r>
            <a:r>
              <a:rPr lang="en-US" sz="16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), I can get the </a:t>
            </a:r>
            <a:r>
              <a:rPr lang="en-US" sz="1600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Edition</a:t>
            </a:r>
            <a:r>
              <a:rPr lang="en-US" sz="16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Information (e.g., </a:t>
            </a:r>
            <a:r>
              <a:rPr lang="en-US" sz="1600" i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Edition Title</a:t>
            </a:r>
            <a:r>
              <a:rPr lang="en-US" sz="16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)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Type 2: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Processing information from the EB Knowledge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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defoe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 We are going to process further the definitions from the selected terms.</a:t>
            </a:r>
          </a:p>
          <a:p>
            <a:pPr marL="800100" lvl="1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But for doing this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we needed to do some work on defoe first   Phase 4 </a:t>
            </a: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CA2DAEA-BBDC-1C42-8AC0-3B0E2335FA62}"/>
              </a:ext>
            </a:extLst>
          </p:cNvPr>
          <p:cNvSpPr/>
          <p:nvPr/>
        </p:nvSpPr>
        <p:spPr>
          <a:xfrm>
            <a:off x="1321224" y="3028948"/>
            <a:ext cx="1323888" cy="11144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Term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0F255E4-C747-9249-9AE9-29DE3D001E92}"/>
              </a:ext>
            </a:extLst>
          </p:cNvPr>
          <p:cNvSpPr/>
          <p:nvPr/>
        </p:nvSpPr>
        <p:spPr>
          <a:xfrm>
            <a:off x="3859636" y="3028949"/>
            <a:ext cx="1500100" cy="11144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Volume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048A11D-1341-3E40-96E3-83F306BD99A7}"/>
              </a:ext>
            </a:extLst>
          </p:cNvPr>
          <p:cNvSpPr/>
          <p:nvPr/>
        </p:nvSpPr>
        <p:spPr>
          <a:xfrm>
            <a:off x="6612360" y="3028948"/>
            <a:ext cx="1500100" cy="11144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Edition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216A1E2-E1F0-B44F-BAB9-75A86021FB64}"/>
              </a:ext>
            </a:extLst>
          </p:cNvPr>
          <p:cNvCxnSpPr>
            <a:endCxn id="13" idx="2"/>
          </p:cNvCxnSpPr>
          <p:nvPr/>
        </p:nvCxnSpPr>
        <p:spPr>
          <a:xfrm>
            <a:off x="2607011" y="3586160"/>
            <a:ext cx="1252625" cy="2"/>
          </a:xfrm>
          <a:prstGeom prst="straightConnector1">
            <a:avLst/>
          </a:prstGeom>
          <a:ln w="3175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0E46EC8-A709-354F-ADDD-14A8A94C1444}"/>
              </a:ext>
            </a:extLst>
          </p:cNvPr>
          <p:cNvCxnSpPr/>
          <p:nvPr/>
        </p:nvCxnSpPr>
        <p:spPr>
          <a:xfrm>
            <a:off x="5359735" y="3586158"/>
            <a:ext cx="1252625" cy="2"/>
          </a:xfrm>
          <a:prstGeom prst="straightConnector1">
            <a:avLst/>
          </a:prstGeom>
          <a:ln w="3175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37037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2">
            <a:extLst>
              <a:ext uri="{FF2B5EF4-FFF2-40B4-BE49-F238E27FC236}">
                <a16:creationId xmlns:a16="http://schemas.microsoft.com/office/drawing/2014/main" id="{DA3B2E6C-CDE5-BC4C-8D61-4552DF1436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138" y="289160"/>
            <a:ext cx="8517524" cy="816740"/>
          </a:xfrm>
        </p:spPr>
        <p:txBody>
          <a:bodyPr vert="horz" lIns="68580" tIns="34290" rIns="68580" bIns="34290" rtlCol="0" anchor="ctr" anchorCtr="0">
            <a:normAutofit fontScale="90000"/>
          </a:bodyPr>
          <a:lstStyle/>
          <a:p>
            <a:r>
              <a:rPr lang="en-US" sz="3100" b="1" i="1" dirty="0">
                <a:solidFill>
                  <a:srgbClr val="7030A0"/>
                </a:solidFill>
              </a:rPr>
              <a:t>frances</a:t>
            </a:r>
            <a:r>
              <a:rPr lang="en-US" sz="3100" b="1" dirty="0">
                <a:solidFill>
                  <a:srgbClr val="7030A0"/>
                </a:solidFill>
              </a:rPr>
              <a:t>: Providing Automatic ML Analysis</a:t>
            </a:r>
            <a:br>
              <a:rPr lang="en-US" dirty="0"/>
            </a:br>
            <a:br>
              <a:rPr lang="en-US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F690EC-3009-5147-B584-8931CDB4FFF6}"/>
              </a:ext>
            </a:extLst>
          </p:cNvPr>
          <p:cNvSpPr txBox="1"/>
          <p:nvPr/>
        </p:nvSpPr>
        <p:spPr>
          <a:xfrm>
            <a:off x="313237" y="957985"/>
            <a:ext cx="8191325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prstClr val="black"/>
                </a:solidFill>
                <a:latin typeface="Calibri" panose="020F0502020204030204"/>
              </a:rPr>
              <a:t>frances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will provide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abstractions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to a variety of ML/NLP techniques </a:t>
            </a:r>
          </a:p>
          <a:p>
            <a:r>
              <a:rPr lang="en-US" i="1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US" i="1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 </a:t>
            </a:r>
            <a:r>
              <a:rPr lang="en-US" i="1" dirty="0">
                <a:solidFill>
                  <a:prstClr val="black"/>
                </a:solidFill>
                <a:latin typeface="Calibri" panose="020F0502020204030204"/>
              </a:rPr>
              <a:t>Extract </a:t>
            </a:r>
            <a:r>
              <a:rPr lang="en-US" i="1" u="sng" dirty="0">
                <a:solidFill>
                  <a:prstClr val="black"/>
                </a:solidFill>
                <a:latin typeface="Calibri" panose="020F0502020204030204"/>
              </a:rPr>
              <a:t>complex knowledge without being an expert data scientist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Train and use text embedding models</a:t>
            </a:r>
          </a:p>
          <a:p>
            <a:pPr marL="800100" lvl="1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Employ topic mining, sentiment analysis, text summarization</a:t>
            </a:r>
          </a:p>
          <a:p>
            <a:pPr marL="800100" lvl="1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Build knowledge graph(s) visualizing the results </a:t>
            </a:r>
          </a:p>
          <a:p>
            <a:pPr marL="800100" lvl="1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Using the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Encyclopaedia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Britannica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– </a:t>
            </a:r>
            <a:r>
              <a:rPr lang="en-US" b="1" i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frances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will allow us automatically to</a:t>
            </a: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Group similar articles </a:t>
            </a: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Detect how articles have changed across editions </a:t>
            </a: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Extract the relationships between articles</a:t>
            </a: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Classify articles into different categories</a:t>
            </a: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Summarise articles</a:t>
            </a: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Analyse the sentiment expressed in an article</a:t>
            </a: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924F18-2411-A042-8A8D-34E713AD4FD5}"/>
              </a:ext>
            </a:extLst>
          </p:cNvPr>
          <p:cNvSpPr txBox="1"/>
          <p:nvPr/>
        </p:nvSpPr>
        <p:spPr>
          <a:xfrm>
            <a:off x="650934" y="5984940"/>
            <a:ext cx="6912236" cy="707886"/>
          </a:xfrm>
          <a:prstGeom prst="rect">
            <a:avLst/>
          </a:prstGeom>
          <a:noFill/>
          <a:ln w="127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New suite of ML functionalities that can be used  to analyse </a:t>
            </a:r>
          </a:p>
          <a:p>
            <a:pPr algn="ctr"/>
            <a:r>
              <a:rPr lang="en-GB" u="sng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any other Data Foundry collection</a:t>
            </a:r>
            <a:endParaRPr lang="en-US" dirty="0"/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D1490BCF-D29C-2E44-A1A1-ABAF7CD491A3}"/>
              </a:ext>
            </a:extLst>
          </p:cNvPr>
          <p:cNvSpPr/>
          <p:nvPr/>
        </p:nvSpPr>
        <p:spPr>
          <a:xfrm>
            <a:off x="5776583" y="3445398"/>
            <a:ext cx="573776" cy="1864432"/>
          </a:xfrm>
          <a:prstGeom prst="rightBrace">
            <a:avLst>
              <a:gd name="adj1" fmla="val 8333"/>
              <a:gd name="adj2" fmla="val 50805"/>
            </a:avLst>
          </a:prstGeom>
          <a:noFill/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763AC6-A9E4-D84F-840D-0EAC2C8D50D1}"/>
              </a:ext>
            </a:extLst>
          </p:cNvPr>
          <p:cNvSpPr txBox="1"/>
          <p:nvPr/>
        </p:nvSpPr>
        <p:spPr>
          <a:xfrm>
            <a:off x="6544454" y="4009264"/>
            <a:ext cx="2363799" cy="784830"/>
          </a:xfrm>
          <a:prstGeom prst="rect">
            <a:avLst/>
          </a:prstGeom>
          <a:noFill/>
          <a:ln w="127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GB" sz="1500" i="1" dirty="0">
                <a:solidFill>
                  <a:schemeClr val="tx1"/>
                </a:solidFill>
              </a:rPr>
              <a:t>Overview of how the </a:t>
            </a:r>
          </a:p>
          <a:p>
            <a:r>
              <a:rPr lang="en-GB" sz="1500" i="1" dirty="0">
                <a:solidFill>
                  <a:schemeClr val="tx1"/>
                </a:solidFill>
              </a:rPr>
              <a:t>Encyclopaedia Britannica </a:t>
            </a:r>
          </a:p>
          <a:p>
            <a:r>
              <a:rPr lang="en-GB" sz="1500" i="1" dirty="0">
                <a:solidFill>
                  <a:schemeClr val="tx1"/>
                </a:solidFill>
              </a:rPr>
              <a:t>has changed over time</a:t>
            </a:r>
            <a:endParaRPr lang="en-US" sz="1500" i="1" dirty="0">
              <a:solidFill>
                <a:schemeClr val="tx1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43448FE-A3CE-5141-AB78-F4A94DFA5C96}"/>
              </a:ext>
            </a:extLst>
          </p:cNvPr>
          <p:cNvCxnSpPr/>
          <p:nvPr/>
        </p:nvCxnSpPr>
        <p:spPr>
          <a:xfrm>
            <a:off x="3363132" y="5325328"/>
            <a:ext cx="0" cy="659612"/>
          </a:xfrm>
          <a:prstGeom prst="straightConnector1">
            <a:avLst/>
          </a:prstGeom>
          <a:ln w="1016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87718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377933"/>
            <a:ext cx="849718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4: Defoe and Knowledge Graph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4.1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.  Created a new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KG defoe connector (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based in SPARQL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)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to  run defoe queries using the EB Knowledge Graph as a source of data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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defoe_KG</a:t>
            </a:r>
            <a:endParaRPr lang="en-US" b="1" dirty="0">
              <a:solidFill>
                <a:prstClr val="black"/>
              </a:solidFill>
              <a:latin typeface="Calibri" panose="020F0502020204030204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4.2. Improved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defoe queries to be fully configurable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: different filtering options, target, lexicon, etc. 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E8968B-ADD9-3F47-A8AF-160808C0F4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606" b="21641"/>
          <a:stretch/>
        </p:blipFill>
        <p:spPr>
          <a:xfrm>
            <a:off x="3603354" y="4652792"/>
            <a:ext cx="4920713" cy="2205208"/>
          </a:xfrm>
          <a:prstGeom prst="rect">
            <a:avLst/>
          </a:prstGeom>
        </p:spPr>
      </p:pic>
      <p:pic>
        <p:nvPicPr>
          <p:cNvPr id="5" name="Picture 4" descr="Chart, radar chart&#10;&#10;Description automatically generated">
            <a:extLst>
              <a:ext uri="{FF2B5EF4-FFF2-40B4-BE49-F238E27FC236}">
                <a16:creationId xmlns:a16="http://schemas.microsoft.com/office/drawing/2014/main" id="{BB54A140-8C62-C849-AAF7-17739C57DD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5507" y="4864753"/>
            <a:ext cx="2658109" cy="179951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9AEE917-D888-E141-91AF-9780DEB3490C}"/>
              </a:ext>
            </a:extLst>
          </p:cNvPr>
          <p:cNvSpPr txBox="1"/>
          <p:nvPr/>
        </p:nvSpPr>
        <p:spPr>
          <a:xfrm>
            <a:off x="2554215" y="4539574"/>
            <a:ext cx="2624436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tx1"/>
                </a:solidFill>
              </a:rPr>
              <a:t>EB Knowledge Graph 2.0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A01F44-650F-244D-BCF6-4E94101F1210}"/>
              </a:ext>
            </a:extLst>
          </p:cNvPr>
          <p:cNvSpPr txBox="1"/>
          <p:nvPr/>
        </p:nvSpPr>
        <p:spPr>
          <a:xfrm>
            <a:off x="7121482" y="5749871"/>
            <a:ext cx="1596325" cy="11081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DCF8D0-2896-F444-BD0F-A0DBE3B46C1E}"/>
              </a:ext>
            </a:extLst>
          </p:cNvPr>
          <p:cNvSpPr txBox="1"/>
          <p:nvPr/>
        </p:nvSpPr>
        <p:spPr>
          <a:xfrm>
            <a:off x="3699078" y="5576967"/>
            <a:ext cx="1136531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Configurations</a:t>
            </a:r>
            <a:endParaRPr lang="en-US" sz="18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00D450-1BDD-944F-BFB7-2564B0BB2E5C}"/>
              </a:ext>
            </a:extLst>
          </p:cNvPr>
          <p:cNvSpPr txBox="1"/>
          <p:nvPr/>
        </p:nvSpPr>
        <p:spPr>
          <a:xfrm>
            <a:off x="4725376" y="4963743"/>
            <a:ext cx="851515" cy="2616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100" b="1" dirty="0" err="1">
                <a:solidFill>
                  <a:schemeClr val="tx1"/>
                </a:solidFill>
              </a:rPr>
              <a:t>defoe_KG</a:t>
            </a:r>
            <a:endParaRPr lang="en-US" sz="11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91964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377933"/>
            <a:ext cx="8497182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4: Defoe and Knowledge Graph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4.3 defoe text mining queries:</a:t>
            </a: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i="1" u="sng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frequency_keysearch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: </a:t>
            </a:r>
            <a:r>
              <a:rPr lang="en-US" sz="1800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Count number of terms 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or times in which appear keywords or </a:t>
            </a:r>
            <a:r>
              <a:rPr lang="en-US" sz="18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keysentences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and group by years. Several filtering options</a:t>
            </a:r>
            <a:r>
              <a:rPr lang="en-US" sz="1800" i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. </a:t>
            </a:r>
            <a:endParaRPr lang="en-US" sz="18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i="1" u="sng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term_fulltext_keysearch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: </a:t>
            </a:r>
            <a:r>
              <a:rPr lang="en-US" sz="1800" b="1" dirty="0">
                <a:solidFill>
                  <a:prstClr val="black"/>
                </a:solidFill>
                <a:latin typeface="Calibri" panose="020F0502020204030204"/>
              </a:rPr>
              <a:t>Extract terms definitions 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in which appear keywords or </a:t>
            </a:r>
            <a:r>
              <a:rPr lang="en-US" sz="1800" dirty="0" err="1">
                <a:solidFill>
                  <a:prstClr val="black"/>
                </a:solidFill>
                <a:latin typeface="Calibri" panose="020F0502020204030204"/>
              </a:rPr>
              <a:t>keysentences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 and group by years. Several filtering options. </a:t>
            </a:r>
            <a:endParaRPr lang="en-US" sz="18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i="1" u="sng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term_snippet_keysearch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: </a:t>
            </a:r>
            <a:r>
              <a:rPr lang="en-US" sz="1800" b="1" dirty="0">
                <a:solidFill>
                  <a:prstClr val="black"/>
                </a:solidFill>
                <a:latin typeface="Calibri" panose="020F0502020204030204"/>
              </a:rPr>
              <a:t>Extract snippets of definitions 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in which appear keywords or </a:t>
            </a:r>
            <a:r>
              <a:rPr lang="en-US" sz="1800" dirty="0" err="1">
                <a:solidFill>
                  <a:prstClr val="black"/>
                </a:solidFill>
                <a:latin typeface="Calibri" panose="020F0502020204030204"/>
              </a:rPr>
              <a:t>keysentences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 and group by years. Several filtering options, including the snippet size. </a:t>
            </a:r>
            <a:endParaRPr lang="en-US" sz="18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i="1" u="sng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publication_normalization</a:t>
            </a:r>
            <a:r>
              <a:rPr lang="en-US" sz="1800" i="1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: </a:t>
            </a:r>
            <a:r>
              <a:rPr lang="en-US" sz="1800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Extract the number of documents, pages, words 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per year.</a:t>
            </a:r>
            <a:endParaRPr lang="en-US" sz="1800" i="1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i="1" u="sng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uris_keysearch</a:t>
            </a:r>
            <a:r>
              <a:rPr lang="en-US" sz="1800" i="1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: </a:t>
            </a:r>
            <a:r>
              <a:rPr lang="en-US" sz="1800" b="1" dirty="0">
                <a:solidFill>
                  <a:prstClr val="black"/>
                </a:solidFill>
                <a:latin typeface="Calibri" panose="020F0502020204030204"/>
              </a:rPr>
              <a:t>Extract </a:t>
            </a:r>
            <a:r>
              <a:rPr lang="en-US" sz="1800" b="1" dirty="0" err="1">
                <a:solidFill>
                  <a:prstClr val="black"/>
                </a:solidFill>
                <a:latin typeface="Calibri" panose="020F0502020204030204"/>
              </a:rPr>
              <a:t>uris</a:t>
            </a:r>
            <a:r>
              <a:rPr lang="en-US" sz="1800" b="1" dirty="0">
                <a:solidFill>
                  <a:prstClr val="black"/>
                </a:solidFill>
                <a:latin typeface="Calibri" panose="020F0502020204030204"/>
              </a:rPr>
              <a:t> of terms 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in which appear keywords or </a:t>
            </a:r>
            <a:r>
              <a:rPr lang="en-US" sz="1800" dirty="0" err="1">
                <a:solidFill>
                  <a:prstClr val="black"/>
                </a:solidFill>
                <a:latin typeface="Calibri" panose="020F0502020204030204"/>
              </a:rPr>
              <a:t>keysentences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 and group by years. Several filtering options. </a:t>
            </a: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i="1" u="sng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geoparser_terms</a:t>
            </a:r>
            <a:r>
              <a:rPr lang="en-US" sz="1800" i="1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: </a:t>
            </a:r>
            <a:r>
              <a:rPr lang="en-US" sz="1800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Geoparsing the term definition 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in which appear keywords or </a:t>
            </a:r>
            <a:r>
              <a:rPr lang="en-US" sz="1800" dirty="0" err="1">
                <a:solidFill>
                  <a:prstClr val="black"/>
                </a:solidFill>
                <a:latin typeface="Calibri" panose="020F0502020204030204"/>
              </a:rPr>
              <a:t>keysentences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 and group by years. Several filtering options. </a:t>
            </a:r>
            <a:endParaRPr lang="en-US" sz="1800" i="1" u="sng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E8968B-ADD9-3F47-A8AF-160808C0F4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606" b="21641"/>
          <a:stretch/>
        </p:blipFill>
        <p:spPr>
          <a:xfrm>
            <a:off x="3603354" y="4652792"/>
            <a:ext cx="4920713" cy="2205208"/>
          </a:xfrm>
          <a:prstGeom prst="rect">
            <a:avLst/>
          </a:prstGeom>
        </p:spPr>
      </p:pic>
      <p:pic>
        <p:nvPicPr>
          <p:cNvPr id="5" name="Picture 4" descr="Chart, radar chart&#10;&#10;Description automatically generated">
            <a:extLst>
              <a:ext uri="{FF2B5EF4-FFF2-40B4-BE49-F238E27FC236}">
                <a16:creationId xmlns:a16="http://schemas.microsoft.com/office/drawing/2014/main" id="{BB54A140-8C62-C849-AAF7-17739C57DD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5507" y="4864753"/>
            <a:ext cx="2658109" cy="179951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9AEE917-D888-E141-91AF-9780DEB3490C}"/>
              </a:ext>
            </a:extLst>
          </p:cNvPr>
          <p:cNvSpPr txBox="1"/>
          <p:nvPr/>
        </p:nvSpPr>
        <p:spPr>
          <a:xfrm>
            <a:off x="2554215" y="4539574"/>
            <a:ext cx="2624436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tx1"/>
                </a:solidFill>
              </a:rPr>
              <a:t>EB Knowledge Graph 2.0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A01F44-650F-244D-BCF6-4E94101F1210}"/>
              </a:ext>
            </a:extLst>
          </p:cNvPr>
          <p:cNvSpPr txBox="1"/>
          <p:nvPr/>
        </p:nvSpPr>
        <p:spPr>
          <a:xfrm>
            <a:off x="7121482" y="5749871"/>
            <a:ext cx="1596325" cy="11081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DCF8D0-2896-F444-BD0F-A0DBE3B46C1E}"/>
              </a:ext>
            </a:extLst>
          </p:cNvPr>
          <p:cNvSpPr txBox="1"/>
          <p:nvPr/>
        </p:nvSpPr>
        <p:spPr>
          <a:xfrm>
            <a:off x="3699078" y="5576967"/>
            <a:ext cx="1136531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Configurations</a:t>
            </a:r>
            <a:endParaRPr lang="en-US" sz="18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00D450-1BDD-944F-BFB7-2564B0BB2E5C}"/>
              </a:ext>
            </a:extLst>
          </p:cNvPr>
          <p:cNvSpPr txBox="1"/>
          <p:nvPr/>
        </p:nvSpPr>
        <p:spPr>
          <a:xfrm>
            <a:off x="4725376" y="4963743"/>
            <a:ext cx="851515" cy="2616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100" b="1" dirty="0" err="1">
                <a:solidFill>
                  <a:schemeClr val="tx1"/>
                </a:solidFill>
              </a:rPr>
              <a:t>defoe_KG</a:t>
            </a:r>
            <a:endParaRPr lang="en-US" sz="11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00492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377933"/>
            <a:ext cx="849718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4: Defoe and Knowledge Graph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4.4  Created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new defoe ML/NLP queries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(using also deep learning transformers)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	- </a:t>
            </a:r>
            <a:r>
              <a:rPr lang="en-US" i="1" u="sng" dirty="0">
                <a:solidFill>
                  <a:prstClr val="black"/>
                </a:solidFill>
                <a:latin typeface="Calibri" panose="020F0502020204030204"/>
              </a:rPr>
              <a:t>sentiment analysis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: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Calculate the sentiment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analyses of selected terms.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	- </a:t>
            </a:r>
            <a:r>
              <a:rPr lang="en-US" i="1" u="sng" dirty="0">
                <a:solidFill>
                  <a:prstClr val="black"/>
                </a:solidFill>
                <a:latin typeface="Calibri" panose="020F0502020204030204"/>
              </a:rPr>
              <a:t>topic modelling:</a:t>
            </a:r>
            <a:r>
              <a:rPr lang="en-US" i="1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Calculate the topic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of selected terms. Filtering options. 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           - </a:t>
            </a:r>
            <a:r>
              <a:rPr lang="en-US" i="1" u="sng" dirty="0">
                <a:solidFill>
                  <a:prstClr val="black"/>
                </a:solidFill>
                <a:latin typeface="Calibri" panose="020F0502020204030204"/>
              </a:rPr>
              <a:t>spelling checker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:</a:t>
            </a:r>
            <a:r>
              <a:rPr lang="en-US" i="1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Check the spelling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of selected terms. Filtering options. 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E8968B-ADD9-3F47-A8AF-160808C0F4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606" b="21641"/>
          <a:stretch/>
        </p:blipFill>
        <p:spPr>
          <a:xfrm>
            <a:off x="3603354" y="4652792"/>
            <a:ext cx="4920713" cy="2205208"/>
          </a:xfrm>
          <a:prstGeom prst="rect">
            <a:avLst/>
          </a:prstGeom>
        </p:spPr>
      </p:pic>
      <p:pic>
        <p:nvPicPr>
          <p:cNvPr id="5" name="Picture 4" descr="Chart, radar chart&#10;&#10;Description automatically generated">
            <a:extLst>
              <a:ext uri="{FF2B5EF4-FFF2-40B4-BE49-F238E27FC236}">
                <a16:creationId xmlns:a16="http://schemas.microsoft.com/office/drawing/2014/main" id="{BB54A140-8C62-C849-AAF7-17739C57DD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5507" y="4864753"/>
            <a:ext cx="2658109" cy="179951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9AEE917-D888-E141-91AF-9780DEB3490C}"/>
              </a:ext>
            </a:extLst>
          </p:cNvPr>
          <p:cNvSpPr txBox="1"/>
          <p:nvPr/>
        </p:nvSpPr>
        <p:spPr>
          <a:xfrm>
            <a:off x="2554215" y="4539574"/>
            <a:ext cx="2624436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tx1"/>
                </a:solidFill>
              </a:rPr>
              <a:t>EB Knowledge Graph 2.0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A01F44-650F-244D-BCF6-4E94101F1210}"/>
              </a:ext>
            </a:extLst>
          </p:cNvPr>
          <p:cNvSpPr txBox="1"/>
          <p:nvPr/>
        </p:nvSpPr>
        <p:spPr>
          <a:xfrm>
            <a:off x="7121482" y="5749871"/>
            <a:ext cx="1596325" cy="11081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DCF8D0-2896-F444-BD0F-A0DBE3B46C1E}"/>
              </a:ext>
            </a:extLst>
          </p:cNvPr>
          <p:cNvSpPr txBox="1"/>
          <p:nvPr/>
        </p:nvSpPr>
        <p:spPr>
          <a:xfrm>
            <a:off x="3699078" y="5576967"/>
            <a:ext cx="1136531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Configurations</a:t>
            </a:r>
            <a:endParaRPr lang="en-US" sz="18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00D450-1BDD-944F-BFB7-2564B0BB2E5C}"/>
              </a:ext>
            </a:extLst>
          </p:cNvPr>
          <p:cNvSpPr txBox="1"/>
          <p:nvPr/>
        </p:nvSpPr>
        <p:spPr>
          <a:xfrm>
            <a:off x="4725376" y="4963743"/>
            <a:ext cx="851515" cy="2616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100" b="1" dirty="0" err="1">
                <a:solidFill>
                  <a:schemeClr val="tx1"/>
                </a:solidFill>
              </a:rPr>
              <a:t>defoe_KG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BBBB54-4FE9-1E41-B905-205CF3FB9F7E}"/>
              </a:ext>
            </a:extLst>
          </p:cNvPr>
          <p:cNvSpPr txBox="1"/>
          <p:nvPr/>
        </p:nvSpPr>
        <p:spPr>
          <a:xfrm>
            <a:off x="3699078" y="2732423"/>
            <a:ext cx="11756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(TO-DO)</a:t>
            </a:r>
          </a:p>
        </p:txBody>
      </p:sp>
    </p:spTree>
    <p:extLst>
      <p:ext uri="{BB962C8B-B14F-4D97-AF65-F5344CB8AC3E}">
        <p14:creationId xmlns:p14="http://schemas.microsoft.com/office/powerpoint/2010/main" val="23289509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393431"/>
            <a:ext cx="8191325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</a:rPr>
              <a:t>Phase 5: Flask Web-Application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5.1 Web-User Interface:</a:t>
            </a: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So,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users DO NOT have to create SPARQL or defoe queries –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the web-application does it for them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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Abstractions to SPARQL &amp; DEFOE</a:t>
            </a: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The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web-app runs both types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of queries and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visualizes the results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Functionalities: </a:t>
            </a: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	- Term Search 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	- Term Similarity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	- Topic Modelling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	- Spelling Checker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	- Defoe queries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	- EB Details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	- Knowledge Graph Resources Visualizations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5.2 Flask + </a:t>
            </a:r>
            <a:r>
              <a:rPr lang="en-US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JQuery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+ JavaScript + HTML + CSS + Web-services + </a:t>
            </a:r>
            <a:r>
              <a:rPr lang="en-US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Plotly</a:t>
            </a: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820662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393431"/>
            <a:ext cx="8191325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</a:rPr>
              <a:t>Summary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EB ALTO &amp; METS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+ 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defoe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 Extracted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Terms &amp; Metadata (v.1)</a:t>
            </a: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Extracted terms and metadata (v.1) +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postprocessing scripts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:</a:t>
            </a:r>
          </a:p>
          <a:p>
            <a:pPr lvl="1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2.1 Final set of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Terms &amp; Metadata (v.2)</a:t>
            </a:r>
          </a:p>
          <a:p>
            <a:pPr lvl="1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2.2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EB ontology</a:t>
            </a: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Terms &amp; Metadata (v.2) + EB ontology 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EB Knowledge Graph 1.0</a:t>
            </a: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EB Knowledge Graph 1.0 + Transformers 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EB Knowledge Graph 2.0</a:t>
            </a: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EB Knowledge Graph 2.0 + defoe  </a:t>
            </a:r>
            <a:r>
              <a:rPr lang="en-US" b="1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defoe_KG</a:t>
            </a:r>
            <a:endParaRPr lang="en-US" b="1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defoe_KG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+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configurable defoe queries  </a:t>
            </a: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EB Knowledge Graph 2.0 + defoe_KG + defoe queries (text mining/ NLP)</a:t>
            </a: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EB Knowledge Graph Queries:</a:t>
            </a:r>
          </a:p>
          <a:p>
            <a:pPr lvl="1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8.1 Type 1: SPARQL queries: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Extracting the EB KG data </a:t>
            </a:r>
            <a:endParaRPr lang="en-US" b="1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lvl="1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8.2 Type 2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: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defoe queries: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Processing the EB KG data </a:t>
            </a:r>
            <a:endParaRPr lang="en-US" b="1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Flask-web app: User-Interaction with the EB KG</a:t>
            </a:r>
          </a:p>
          <a:p>
            <a:pPr lvl="1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9.1 Abstractions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to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SPARQL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and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defoe queries &amp; download of results &amp; visualizations </a:t>
            </a:r>
            <a:endParaRPr lang="en-US" b="1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616927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AAA48F3-0D51-E444-90C2-7901218E61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5741"/>
            <a:ext cx="9168571" cy="510930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EB52FEA-613B-1C48-A08A-2A8539850D7E}"/>
              </a:ext>
            </a:extLst>
          </p:cNvPr>
          <p:cNvSpPr txBox="1"/>
          <p:nvPr/>
        </p:nvSpPr>
        <p:spPr>
          <a:xfrm>
            <a:off x="2205820" y="142547"/>
            <a:ext cx="5257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  <a:latin typeface="+mj-lt"/>
                <a:ea typeface="+mj-ea"/>
                <a:cs typeface="+mj-cs"/>
              </a:rPr>
              <a:t>Interacting with the EB Knowledge Graph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BDF756-60D6-DC4F-A939-419E17F903D5}"/>
              </a:ext>
            </a:extLst>
          </p:cNvPr>
          <p:cNvSpPr txBox="1"/>
          <p:nvPr/>
        </p:nvSpPr>
        <p:spPr>
          <a:xfrm>
            <a:off x="3267508" y="6092259"/>
            <a:ext cx="26089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FLASK Web-Application</a:t>
            </a:r>
          </a:p>
        </p:txBody>
      </p:sp>
    </p:spTree>
    <p:extLst>
      <p:ext uri="{BB962C8B-B14F-4D97-AF65-F5344CB8AC3E}">
        <p14:creationId xmlns:p14="http://schemas.microsoft.com/office/powerpoint/2010/main" val="143066903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AAA48F3-0D51-E444-90C2-7901218E61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5741"/>
            <a:ext cx="9168571" cy="510930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BFA6EFB-3EBF-FB4A-BEE4-2D92BEEA3387}"/>
              </a:ext>
            </a:extLst>
          </p:cNvPr>
          <p:cNvSpPr txBox="1"/>
          <p:nvPr/>
        </p:nvSpPr>
        <p:spPr>
          <a:xfrm>
            <a:off x="44921" y="591198"/>
            <a:ext cx="4346368" cy="523220"/>
          </a:xfrm>
          <a:prstGeom prst="rect">
            <a:avLst/>
          </a:prstGeom>
          <a:solidFill>
            <a:schemeClr val="accent2">
              <a:alpha val="26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</a:rPr>
              <a:t>Type 1</a:t>
            </a:r>
          </a:p>
          <a:p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D76FE6-2B27-2143-B59D-C26220AC99C8}"/>
              </a:ext>
            </a:extLst>
          </p:cNvPr>
          <p:cNvSpPr txBox="1"/>
          <p:nvPr/>
        </p:nvSpPr>
        <p:spPr>
          <a:xfrm>
            <a:off x="5461786" y="600372"/>
            <a:ext cx="2132383" cy="523220"/>
          </a:xfrm>
          <a:prstGeom prst="rect">
            <a:avLst/>
          </a:prstGeom>
          <a:solidFill>
            <a:schemeClr val="accent2">
              <a:alpha val="26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</a:rPr>
              <a:t>Type 1</a:t>
            </a:r>
          </a:p>
          <a:p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5F0AA4-5ADC-E442-9138-5C57BEFB4460}"/>
              </a:ext>
            </a:extLst>
          </p:cNvPr>
          <p:cNvSpPr txBox="1"/>
          <p:nvPr/>
        </p:nvSpPr>
        <p:spPr>
          <a:xfrm>
            <a:off x="4436211" y="600372"/>
            <a:ext cx="1025576" cy="523220"/>
          </a:xfrm>
          <a:prstGeom prst="rect">
            <a:avLst/>
          </a:prstGeom>
          <a:solidFill>
            <a:schemeClr val="accent6">
              <a:alpha val="26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</a:rPr>
              <a:t>Type 2</a:t>
            </a:r>
          </a:p>
          <a:p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E56E6E-6395-CA44-A37B-B3226D350151}"/>
              </a:ext>
            </a:extLst>
          </p:cNvPr>
          <p:cNvSpPr txBox="1"/>
          <p:nvPr/>
        </p:nvSpPr>
        <p:spPr>
          <a:xfrm>
            <a:off x="2205820" y="142547"/>
            <a:ext cx="5257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  <a:latin typeface="+mj-lt"/>
                <a:ea typeface="+mj-ea"/>
                <a:cs typeface="+mj-cs"/>
              </a:rPr>
              <a:t>Interacting with the EB Knowledge Graph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6C5B1C-4BB5-314B-8A31-FFA81C1CB634}"/>
              </a:ext>
            </a:extLst>
          </p:cNvPr>
          <p:cNvSpPr txBox="1"/>
          <p:nvPr/>
        </p:nvSpPr>
        <p:spPr>
          <a:xfrm>
            <a:off x="367425" y="6115289"/>
            <a:ext cx="8542723" cy="600164"/>
          </a:xfrm>
          <a:prstGeom prst="rect">
            <a:avLst/>
          </a:prstGeom>
          <a:solidFill>
            <a:srgbClr val="00B0F0">
              <a:alpha val="12000"/>
            </a:srgbClr>
          </a:solidFill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chemeClr val="tx1"/>
                </a:solidFill>
              </a:rPr>
              <a:t>Note: Two types of EB-KG queries</a:t>
            </a:r>
          </a:p>
          <a:p>
            <a:r>
              <a:rPr lang="en-US" sz="1100" dirty="0">
                <a:solidFill>
                  <a:schemeClr val="tx1"/>
                </a:solidFill>
              </a:rPr>
              <a:t> - </a:t>
            </a:r>
            <a:r>
              <a:rPr lang="en-US" sz="1100" b="1" dirty="0">
                <a:solidFill>
                  <a:schemeClr val="tx1"/>
                </a:solidFill>
              </a:rPr>
              <a:t>Type 1</a:t>
            </a:r>
            <a:r>
              <a:rPr lang="en-US" sz="1100" dirty="0">
                <a:solidFill>
                  <a:schemeClr val="tx1"/>
                </a:solidFill>
              </a:rPr>
              <a:t>: Extracting information from EB-KG – Navigating across the KG – </a:t>
            </a:r>
            <a:r>
              <a:rPr lang="en-US" sz="1100" b="1" dirty="0">
                <a:solidFill>
                  <a:schemeClr val="tx1"/>
                </a:solidFill>
              </a:rPr>
              <a:t>SPARQL queries </a:t>
            </a:r>
          </a:p>
          <a:p>
            <a:r>
              <a:rPr lang="en-US" sz="1100" dirty="0">
                <a:solidFill>
                  <a:schemeClr val="tx1"/>
                </a:solidFill>
              </a:rPr>
              <a:t>-  </a:t>
            </a:r>
            <a:r>
              <a:rPr lang="en-US" sz="1100" b="1" dirty="0">
                <a:solidFill>
                  <a:schemeClr val="tx1"/>
                </a:solidFill>
              </a:rPr>
              <a:t>Type 2:</a:t>
            </a:r>
            <a:r>
              <a:rPr lang="en-US" sz="1100" dirty="0">
                <a:solidFill>
                  <a:schemeClr val="tx1"/>
                </a:solidFill>
              </a:rPr>
              <a:t> Processing information from EB-KG  -- Processing in parallel further the Term’s definitions (stored in KG) – </a:t>
            </a:r>
            <a:r>
              <a:rPr lang="en-US" sz="1100" b="1" dirty="0">
                <a:solidFill>
                  <a:schemeClr val="tx1"/>
                </a:solidFill>
              </a:rPr>
              <a:t>DEFOE queries</a:t>
            </a:r>
          </a:p>
        </p:txBody>
      </p:sp>
    </p:spTree>
    <p:extLst>
      <p:ext uri="{BB962C8B-B14F-4D97-AF65-F5344CB8AC3E}">
        <p14:creationId xmlns:p14="http://schemas.microsoft.com/office/powerpoint/2010/main" val="14361711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EA05FAC-156F-0242-9229-08F6BE06364F}"/>
              </a:ext>
            </a:extLst>
          </p:cNvPr>
          <p:cNvSpPr txBox="1"/>
          <p:nvPr/>
        </p:nvSpPr>
        <p:spPr>
          <a:xfrm>
            <a:off x="2205820" y="142547"/>
            <a:ext cx="5257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  <a:latin typeface="+mj-lt"/>
                <a:ea typeface="+mj-ea"/>
                <a:cs typeface="+mj-cs"/>
              </a:rPr>
              <a:t>Interacting with the EB Knowledge Graph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3C3EDE-7074-2148-80B5-3CD44BD97A6E}"/>
              </a:ext>
            </a:extLst>
          </p:cNvPr>
          <p:cNvSpPr txBox="1"/>
          <p:nvPr/>
        </p:nvSpPr>
        <p:spPr>
          <a:xfrm>
            <a:off x="278969" y="373379"/>
            <a:ext cx="17847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Term Similarity</a:t>
            </a:r>
          </a:p>
        </p:txBody>
      </p:sp>
      <p:pic>
        <p:nvPicPr>
          <p:cNvPr id="4" name="Picture 3" descr="Graphical user interface, table&#10;&#10;Description automatically generated">
            <a:extLst>
              <a:ext uri="{FF2B5EF4-FFF2-40B4-BE49-F238E27FC236}">
                <a16:creationId xmlns:a16="http://schemas.microsoft.com/office/drawing/2014/main" id="{02372824-0DBE-AB4C-ABF8-8DFBC335A8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2098" y="2815262"/>
            <a:ext cx="6261315" cy="3763450"/>
          </a:xfrm>
          <a:prstGeom prst="rect">
            <a:avLst/>
          </a:prstGeom>
        </p:spPr>
      </p:pic>
      <p:pic>
        <p:nvPicPr>
          <p:cNvPr id="9" name="Picture 8" descr="Graphical user interface&#10;&#10;Description automatically generated">
            <a:extLst>
              <a:ext uri="{FF2B5EF4-FFF2-40B4-BE49-F238E27FC236}">
                <a16:creationId xmlns:a16="http://schemas.microsoft.com/office/drawing/2014/main" id="{D01B188E-DADE-9D4D-BF64-417F0B689DA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115" r="1703" b="7165"/>
          <a:stretch/>
        </p:blipFill>
        <p:spPr>
          <a:xfrm>
            <a:off x="1202098" y="773489"/>
            <a:ext cx="6261315" cy="1960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1109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8121FE0E-775D-E34B-A2C0-B8AD8678B4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00" y="2218531"/>
            <a:ext cx="3968749" cy="2420937"/>
          </a:xfrm>
          <a:prstGeom prst="rect">
            <a:avLst/>
          </a:prstGeom>
        </p:spPr>
      </p:pic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9891781B-0224-AA4B-8EF8-2086C05AE8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2648" y="2367359"/>
            <a:ext cx="3968751" cy="212328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EA05FAC-156F-0242-9229-08F6BE06364F}"/>
              </a:ext>
            </a:extLst>
          </p:cNvPr>
          <p:cNvSpPr txBox="1"/>
          <p:nvPr/>
        </p:nvSpPr>
        <p:spPr>
          <a:xfrm>
            <a:off x="2205820" y="142547"/>
            <a:ext cx="5257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  <a:latin typeface="+mj-lt"/>
                <a:ea typeface="+mj-ea"/>
                <a:cs typeface="+mj-cs"/>
              </a:rPr>
              <a:t>Interacting with the EB Knowledge Graph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3C3EDE-7074-2148-80B5-3CD44BD97A6E}"/>
              </a:ext>
            </a:extLst>
          </p:cNvPr>
          <p:cNvSpPr txBox="1"/>
          <p:nvPr/>
        </p:nvSpPr>
        <p:spPr>
          <a:xfrm>
            <a:off x="712922" y="1270861"/>
            <a:ext cx="18696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Topic Modelling</a:t>
            </a:r>
          </a:p>
        </p:txBody>
      </p:sp>
    </p:spTree>
    <p:extLst>
      <p:ext uri="{BB962C8B-B14F-4D97-AF65-F5344CB8AC3E}">
        <p14:creationId xmlns:p14="http://schemas.microsoft.com/office/powerpoint/2010/main" val="394670729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EA05FAC-156F-0242-9229-08F6BE06364F}"/>
              </a:ext>
            </a:extLst>
          </p:cNvPr>
          <p:cNvSpPr txBox="1"/>
          <p:nvPr/>
        </p:nvSpPr>
        <p:spPr>
          <a:xfrm>
            <a:off x="2205820" y="142547"/>
            <a:ext cx="5257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  <a:latin typeface="+mj-lt"/>
                <a:ea typeface="+mj-ea"/>
                <a:cs typeface="+mj-cs"/>
              </a:rPr>
              <a:t>Interacting with the EB Knowledge Graph</a:t>
            </a:r>
          </a:p>
        </p:txBody>
      </p:sp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B9188B0-64D6-3547-9E77-BC4B1CB9F0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8316"/>
            <a:ext cx="8958020" cy="3437112"/>
          </a:xfrm>
          <a:prstGeom prst="rect">
            <a:avLst/>
          </a:prstGeom>
        </p:spPr>
      </p:pic>
      <p:sp>
        <p:nvSpPr>
          <p:cNvPr id="5" name="Down Arrow 4">
            <a:extLst>
              <a:ext uri="{FF2B5EF4-FFF2-40B4-BE49-F238E27FC236}">
                <a16:creationId xmlns:a16="http://schemas.microsoft.com/office/drawing/2014/main" id="{0B4D381F-0DD1-4C49-BE34-8B0E1599A37E}"/>
              </a:ext>
            </a:extLst>
          </p:cNvPr>
          <p:cNvSpPr/>
          <p:nvPr/>
        </p:nvSpPr>
        <p:spPr>
          <a:xfrm>
            <a:off x="4262034" y="3580108"/>
            <a:ext cx="449451" cy="52694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Graphical user interface, application&#10;&#10;Description automatically generated with medium confidence">
            <a:extLst>
              <a:ext uri="{FF2B5EF4-FFF2-40B4-BE49-F238E27FC236}">
                <a16:creationId xmlns:a16="http://schemas.microsoft.com/office/drawing/2014/main" id="{F9A7645D-D9BD-974C-92B3-F886E7C73A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9554" y="4460275"/>
            <a:ext cx="7604439" cy="1971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4643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594910"/>
            <a:ext cx="8191325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My Journey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arenBoth"/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From Semi-Structured EB  information (ALTO &amp; METS XML files)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 Information Extraction  Knowledge Graph   Deep learning Transformers  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To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Augmented EB-Knowledge Graph with advance AI-methods</a:t>
            </a: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arenBoth"/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arenBoth"/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Querying Augment EB Knowledge Graph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:</a:t>
            </a:r>
          </a:p>
          <a:p>
            <a:pPr marL="914400" lvl="1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arenBoth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Extracting information already stored in the EB-Knowledge Graph</a:t>
            </a:r>
          </a:p>
          <a:p>
            <a:pPr marL="914400" lvl="1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arenBoth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Processing information stored in the EB-Knowledge Graph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in parallel  Create new data/results</a:t>
            </a:r>
            <a:endParaRPr lang="en-US" b="1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82608555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EA05FAC-156F-0242-9229-08F6BE06364F}"/>
              </a:ext>
            </a:extLst>
          </p:cNvPr>
          <p:cNvSpPr txBox="1"/>
          <p:nvPr/>
        </p:nvSpPr>
        <p:spPr>
          <a:xfrm>
            <a:off x="2205820" y="142547"/>
            <a:ext cx="5257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  <a:latin typeface="+mj-lt"/>
                <a:ea typeface="+mj-ea"/>
                <a:cs typeface="+mj-cs"/>
              </a:rPr>
              <a:t>Interacting with the EB Knowledge Graph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3C3EDE-7074-2148-80B5-3CD44BD97A6E}"/>
              </a:ext>
            </a:extLst>
          </p:cNvPr>
          <p:cNvSpPr txBox="1"/>
          <p:nvPr/>
        </p:nvSpPr>
        <p:spPr>
          <a:xfrm>
            <a:off x="712922" y="1270861"/>
            <a:ext cx="18696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Topic Modelling</a:t>
            </a:r>
          </a:p>
        </p:txBody>
      </p:sp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F42E3B3E-F9A9-7247-AD09-6E4954F63D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68221"/>
            <a:ext cx="9144000" cy="5617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51054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EA05FAC-156F-0242-9229-08F6BE06364F}"/>
              </a:ext>
            </a:extLst>
          </p:cNvPr>
          <p:cNvSpPr txBox="1"/>
          <p:nvPr/>
        </p:nvSpPr>
        <p:spPr>
          <a:xfrm>
            <a:off x="2205820" y="142547"/>
            <a:ext cx="5257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  <a:latin typeface="+mj-lt"/>
                <a:ea typeface="+mj-ea"/>
                <a:cs typeface="+mj-cs"/>
              </a:rPr>
              <a:t>Interacting with the EB Knowledge Graph</a:t>
            </a:r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220C4A6-6ECE-4445-8F06-FB0F025907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6929" y="4400826"/>
            <a:ext cx="5315919" cy="2200890"/>
          </a:xfrm>
          <a:prstGeom prst="rect">
            <a:avLst/>
          </a:prstGeom>
        </p:spPr>
      </p:pic>
      <p:pic>
        <p:nvPicPr>
          <p:cNvPr id="8" name="Picture 7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DA019D37-C91E-9C4D-B01F-C27AB4D616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523" y="1688974"/>
            <a:ext cx="5946366" cy="2727535"/>
          </a:xfrm>
          <a:prstGeom prst="rect">
            <a:avLst/>
          </a:prstGeom>
        </p:spPr>
      </p:pic>
      <p:pic>
        <p:nvPicPr>
          <p:cNvPr id="10" name="Picture 9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28DAC7A-8955-AE48-8A3B-BD51140DC8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21" y="23690"/>
            <a:ext cx="9144000" cy="171911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E4E18D3-13E5-3E48-B90B-6FD093844E5B}"/>
              </a:ext>
            </a:extLst>
          </p:cNvPr>
          <p:cNvSpPr txBox="1"/>
          <p:nvPr/>
        </p:nvSpPr>
        <p:spPr>
          <a:xfrm>
            <a:off x="2389216" y="129131"/>
            <a:ext cx="5257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  <a:latin typeface="+mj-lt"/>
                <a:ea typeface="+mj-ea"/>
                <a:cs typeface="+mj-cs"/>
              </a:rPr>
              <a:t>Interacting with the EB Knowledge Graph</a:t>
            </a:r>
          </a:p>
        </p:txBody>
      </p:sp>
    </p:spTree>
    <p:extLst>
      <p:ext uri="{BB962C8B-B14F-4D97-AF65-F5344CB8AC3E}">
        <p14:creationId xmlns:p14="http://schemas.microsoft.com/office/powerpoint/2010/main" val="376443214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EA05FAC-156F-0242-9229-08F6BE06364F}"/>
              </a:ext>
            </a:extLst>
          </p:cNvPr>
          <p:cNvSpPr txBox="1"/>
          <p:nvPr/>
        </p:nvSpPr>
        <p:spPr>
          <a:xfrm>
            <a:off x="2205820" y="142547"/>
            <a:ext cx="5257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  <a:latin typeface="+mj-lt"/>
                <a:ea typeface="+mj-ea"/>
                <a:cs typeface="+mj-cs"/>
              </a:rPr>
              <a:t>Interacting with the EB Knowledge Graph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3C3EDE-7074-2148-80B5-3CD44BD97A6E}"/>
              </a:ext>
            </a:extLst>
          </p:cNvPr>
          <p:cNvSpPr txBox="1"/>
          <p:nvPr/>
        </p:nvSpPr>
        <p:spPr>
          <a:xfrm>
            <a:off x="712922" y="1270861"/>
            <a:ext cx="29527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Visualization of Resources</a:t>
            </a:r>
          </a:p>
        </p:txBody>
      </p:sp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ABD17D5E-CD0B-E14E-B950-8F683943EE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383" y="2038789"/>
            <a:ext cx="6586780" cy="3734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39191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BD3D7AE4-B92D-E847-A02D-5A6E437496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885" y="957905"/>
            <a:ext cx="4807563" cy="4956250"/>
          </a:xfrm>
          <a:prstGeom prst="rect">
            <a:avLst/>
          </a:prstGeom>
        </p:spPr>
      </p:pic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DCDD6EB-769D-E343-BC39-70C8F4BB0F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2178" y="672339"/>
            <a:ext cx="3910161" cy="2756661"/>
          </a:xfrm>
          <a:prstGeom prst="rect">
            <a:avLst/>
          </a:prstGeom>
        </p:spPr>
      </p:pic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B5EB1FE2-8CE9-EF41-A6DC-11C5C1FD60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9252" y="3576816"/>
            <a:ext cx="3463087" cy="241550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997B3A1-1213-D24D-8F3B-F525D3178209}"/>
              </a:ext>
            </a:extLst>
          </p:cNvPr>
          <p:cNvSpPr txBox="1"/>
          <p:nvPr/>
        </p:nvSpPr>
        <p:spPr>
          <a:xfrm>
            <a:off x="1943203" y="64942"/>
            <a:ext cx="5257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  <a:latin typeface="+mj-lt"/>
                <a:ea typeface="+mj-ea"/>
                <a:cs typeface="+mj-cs"/>
              </a:rPr>
              <a:t>Interacting with the EB Knowledge Graph</a:t>
            </a:r>
          </a:p>
        </p:txBody>
      </p:sp>
    </p:spTree>
    <p:extLst>
      <p:ext uri="{BB962C8B-B14F-4D97-AF65-F5344CB8AC3E}">
        <p14:creationId xmlns:p14="http://schemas.microsoft.com/office/powerpoint/2010/main" val="191360601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8037DDDA-C2FE-5A40-989F-4753BA1CFE73}"/>
              </a:ext>
            </a:extLst>
          </p:cNvPr>
          <p:cNvGrpSpPr/>
          <p:nvPr/>
        </p:nvGrpSpPr>
        <p:grpSpPr>
          <a:xfrm>
            <a:off x="0" y="972654"/>
            <a:ext cx="9049685" cy="4026901"/>
            <a:chOff x="723914" y="475722"/>
            <a:chExt cx="10629930" cy="5369201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773E50D6-42E3-A443-B4B6-59C495C6593F}"/>
                </a:ext>
              </a:extLst>
            </p:cNvPr>
            <p:cNvGrpSpPr/>
            <p:nvPr/>
          </p:nvGrpSpPr>
          <p:grpSpPr>
            <a:xfrm>
              <a:off x="723914" y="475722"/>
              <a:ext cx="10629930" cy="5369201"/>
              <a:chOff x="920755" y="475722"/>
              <a:chExt cx="10629930" cy="5369201"/>
            </a:xfrm>
          </p:grpSpPr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F66FEA7A-489E-C040-9ED6-D7498751261E}"/>
                  </a:ext>
                </a:extLst>
              </p:cNvPr>
              <p:cNvGrpSpPr/>
              <p:nvPr/>
            </p:nvGrpSpPr>
            <p:grpSpPr>
              <a:xfrm>
                <a:off x="920755" y="475722"/>
                <a:ext cx="5223290" cy="5369201"/>
                <a:chOff x="891726" y="435446"/>
                <a:chExt cx="5223290" cy="5369201"/>
              </a:xfrm>
            </p:grpSpPr>
            <p:sp>
              <p:nvSpPr>
                <p:cNvPr id="3" name="Rectangle 2">
                  <a:extLst>
                    <a:ext uri="{FF2B5EF4-FFF2-40B4-BE49-F238E27FC236}">
                      <a16:creationId xmlns:a16="http://schemas.microsoft.com/office/drawing/2014/main" id="{2BF2DC8B-CDD1-C04C-BF35-313C7623DD4D}"/>
                    </a:ext>
                  </a:extLst>
                </p:cNvPr>
                <p:cNvSpPr/>
                <p:nvPr/>
              </p:nvSpPr>
              <p:spPr>
                <a:xfrm>
                  <a:off x="1116106" y="1358153"/>
                  <a:ext cx="1089212" cy="927847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5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B90D5AE1-483D-3B48-97A4-7B3F78797A99}"/>
                    </a:ext>
                  </a:extLst>
                </p:cNvPr>
                <p:cNvSpPr/>
                <p:nvPr/>
              </p:nvSpPr>
              <p:spPr>
                <a:xfrm>
                  <a:off x="1268506" y="1510553"/>
                  <a:ext cx="1089212" cy="927847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5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13893AE5-7610-324E-AD63-B3EF31ACFEE2}"/>
                    </a:ext>
                  </a:extLst>
                </p:cNvPr>
                <p:cNvSpPr/>
                <p:nvPr/>
              </p:nvSpPr>
              <p:spPr>
                <a:xfrm>
                  <a:off x="1420906" y="1662953"/>
                  <a:ext cx="1089212" cy="927847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5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92264059-47F3-9C4A-9F16-89DC801096D3}"/>
                    </a:ext>
                  </a:extLst>
                </p:cNvPr>
                <p:cNvSpPr/>
                <p:nvPr/>
              </p:nvSpPr>
              <p:spPr>
                <a:xfrm>
                  <a:off x="1573306" y="1815354"/>
                  <a:ext cx="1261592" cy="921123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500" dirty="0">
                      <a:solidFill>
                        <a:schemeClr val="bg1"/>
                      </a:solidFill>
                    </a:rPr>
                    <a:t>Scanned</a:t>
                  </a:r>
                </a:p>
                <a:p>
                  <a:pPr algn="ctr"/>
                  <a:r>
                    <a:rPr lang="en-US" sz="1500" dirty="0">
                      <a:solidFill>
                        <a:schemeClr val="bg1"/>
                      </a:solidFill>
                    </a:rPr>
                    <a:t>text</a:t>
                  </a:r>
                </a:p>
              </p:txBody>
            </p:sp>
            <p:grpSp>
              <p:nvGrpSpPr>
                <p:cNvPr id="5" name="Group 4">
                  <a:extLst>
                    <a:ext uri="{FF2B5EF4-FFF2-40B4-BE49-F238E27FC236}">
                      <a16:creationId xmlns:a16="http://schemas.microsoft.com/office/drawing/2014/main" id="{6C1F1D49-05AE-104D-A2F8-9C36B99D6B99}"/>
                    </a:ext>
                  </a:extLst>
                </p:cNvPr>
                <p:cNvGrpSpPr/>
                <p:nvPr/>
              </p:nvGrpSpPr>
              <p:grpSpPr>
                <a:xfrm>
                  <a:off x="1104900" y="2895600"/>
                  <a:ext cx="1661193" cy="1437596"/>
                  <a:chOff x="1425387" y="3096517"/>
                  <a:chExt cx="1661193" cy="1437596"/>
                </a:xfrm>
              </p:grpSpPr>
              <p:sp>
                <p:nvSpPr>
                  <p:cNvPr id="12" name="Rectangle 11">
                    <a:extLst>
                      <a:ext uri="{FF2B5EF4-FFF2-40B4-BE49-F238E27FC236}">
                        <a16:creationId xmlns:a16="http://schemas.microsoft.com/office/drawing/2014/main" id="{3D5E0A84-9FF3-B242-9DB5-4B6B2FA6618D}"/>
                      </a:ext>
                    </a:extLst>
                  </p:cNvPr>
                  <p:cNvSpPr/>
                  <p:nvPr/>
                </p:nvSpPr>
                <p:spPr>
                  <a:xfrm>
                    <a:off x="1425387" y="3096517"/>
                    <a:ext cx="1089212" cy="927847"/>
                  </a:xfrm>
                  <a:prstGeom prst="rect">
                    <a:avLst/>
                  </a:prstGeom>
                  <a:solidFill>
                    <a:schemeClr val="accent6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00" b="1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3" name="Rectangle 12">
                    <a:extLst>
                      <a:ext uri="{FF2B5EF4-FFF2-40B4-BE49-F238E27FC236}">
                        <a16:creationId xmlns:a16="http://schemas.microsoft.com/office/drawing/2014/main" id="{E070C2C8-390D-CC4C-B5BC-A0776AC67EDB}"/>
                      </a:ext>
                    </a:extLst>
                  </p:cNvPr>
                  <p:cNvSpPr/>
                  <p:nvPr/>
                </p:nvSpPr>
                <p:spPr>
                  <a:xfrm>
                    <a:off x="1577787" y="3248917"/>
                    <a:ext cx="1089212" cy="927847"/>
                  </a:xfrm>
                  <a:prstGeom prst="rect">
                    <a:avLst/>
                  </a:prstGeom>
                  <a:solidFill>
                    <a:schemeClr val="accent6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00" b="1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4" name="Rectangle 13">
                    <a:extLst>
                      <a:ext uri="{FF2B5EF4-FFF2-40B4-BE49-F238E27FC236}">
                        <a16:creationId xmlns:a16="http://schemas.microsoft.com/office/drawing/2014/main" id="{8B4D1222-A9A5-494F-B828-C9AEA8C4D9B8}"/>
                      </a:ext>
                    </a:extLst>
                  </p:cNvPr>
                  <p:cNvSpPr/>
                  <p:nvPr/>
                </p:nvSpPr>
                <p:spPr>
                  <a:xfrm>
                    <a:off x="1730187" y="3401317"/>
                    <a:ext cx="1089212" cy="927847"/>
                  </a:xfrm>
                  <a:prstGeom prst="rect">
                    <a:avLst/>
                  </a:prstGeom>
                  <a:solidFill>
                    <a:schemeClr val="accent6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00" b="1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5" name="Rectangle 14">
                    <a:extLst>
                      <a:ext uri="{FF2B5EF4-FFF2-40B4-BE49-F238E27FC236}">
                        <a16:creationId xmlns:a16="http://schemas.microsoft.com/office/drawing/2014/main" id="{C3DDCEB6-9C20-3140-AE21-BBBBFE078B41}"/>
                      </a:ext>
                    </a:extLst>
                  </p:cNvPr>
                  <p:cNvSpPr/>
                  <p:nvPr/>
                </p:nvSpPr>
                <p:spPr>
                  <a:xfrm>
                    <a:off x="1882587" y="3553717"/>
                    <a:ext cx="1203993" cy="980396"/>
                  </a:xfrm>
                  <a:prstGeom prst="rect">
                    <a:avLst/>
                  </a:prstGeom>
                  <a:solidFill>
                    <a:schemeClr val="accent6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500" b="1" dirty="0">
                        <a:solidFill>
                          <a:schemeClr val="bg1"/>
                        </a:solidFill>
                      </a:rPr>
                      <a:t>Scanned</a:t>
                    </a:r>
                  </a:p>
                  <a:p>
                    <a:pPr algn="ctr"/>
                    <a:r>
                      <a:rPr lang="en-US" sz="1500" b="1" dirty="0">
                        <a:solidFill>
                          <a:schemeClr val="bg1"/>
                        </a:solidFill>
                      </a:rPr>
                      <a:t>text</a:t>
                    </a:r>
                  </a:p>
                </p:txBody>
              </p:sp>
            </p:grpSp>
            <p:grpSp>
              <p:nvGrpSpPr>
                <p:cNvPr id="6" name="Group 5">
                  <a:extLst>
                    <a:ext uri="{FF2B5EF4-FFF2-40B4-BE49-F238E27FC236}">
                      <a16:creationId xmlns:a16="http://schemas.microsoft.com/office/drawing/2014/main" id="{E3D617E9-7720-5A41-89F3-D99BD4D83664}"/>
                    </a:ext>
                  </a:extLst>
                </p:cNvPr>
                <p:cNvGrpSpPr/>
                <p:nvPr/>
              </p:nvGrpSpPr>
              <p:grpSpPr>
                <a:xfrm>
                  <a:off x="1268506" y="4578723"/>
                  <a:ext cx="1566392" cy="1225924"/>
                  <a:chOff x="1337981" y="4828157"/>
                  <a:chExt cx="1566392" cy="1225924"/>
                </a:xfrm>
              </p:grpSpPr>
              <p:sp>
                <p:nvSpPr>
                  <p:cNvPr id="17" name="Rectangle 16">
                    <a:extLst>
                      <a:ext uri="{FF2B5EF4-FFF2-40B4-BE49-F238E27FC236}">
                        <a16:creationId xmlns:a16="http://schemas.microsoft.com/office/drawing/2014/main" id="{486E92C6-225C-B249-9B51-503F2E8FF930}"/>
                      </a:ext>
                    </a:extLst>
                  </p:cNvPr>
                  <p:cNvSpPr/>
                  <p:nvPr/>
                </p:nvSpPr>
                <p:spPr>
                  <a:xfrm>
                    <a:off x="1337981" y="4828157"/>
                    <a:ext cx="1089212" cy="927847"/>
                  </a:xfrm>
                  <a:prstGeom prst="rect">
                    <a:avLst/>
                  </a:prstGeom>
                  <a:solidFill>
                    <a:schemeClr val="accent4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00" b="1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8" name="Rectangle 17">
                    <a:extLst>
                      <a:ext uri="{FF2B5EF4-FFF2-40B4-BE49-F238E27FC236}">
                        <a16:creationId xmlns:a16="http://schemas.microsoft.com/office/drawing/2014/main" id="{5A9FF203-01C6-494D-9ADC-AD184193D798}"/>
                      </a:ext>
                    </a:extLst>
                  </p:cNvPr>
                  <p:cNvSpPr/>
                  <p:nvPr/>
                </p:nvSpPr>
                <p:spPr>
                  <a:xfrm>
                    <a:off x="1490381" y="4980557"/>
                    <a:ext cx="1089212" cy="927847"/>
                  </a:xfrm>
                  <a:prstGeom prst="rect">
                    <a:avLst/>
                  </a:prstGeom>
                  <a:solidFill>
                    <a:schemeClr val="accent4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00" b="1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9" name="Rectangle 18">
                    <a:extLst>
                      <a:ext uri="{FF2B5EF4-FFF2-40B4-BE49-F238E27FC236}">
                        <a16:creationId xmlns:a16="http://schemas.microsoft.com/office/drawing/2014/main" id="{40E8C79E-AAFE-A64E-B3E2-6554DC13433D}"/>
                      </a:ext>
                    </a:extLst>
                  </p:cNvPr>
                  <p:cNvSpPr/>
                  <p:nvPr/>
                </p:nvSpPr>
                <p:spPr>
                  <a:xfrm>
                    <a:off x="1642781" y="5132958"/>
                    <a:ext cx="1261592" cy="921123"/>
                  </a:xfrm>
                  <a:prstGeom prst="rect">
                    <a:avLst/>
                  </a:prstGeom>
                  <a:solidFill>
                    <a:schemeClr val="accent4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500" b="1" dirty="0">
                        <a:solidFill>
                          <a:schemeClr val="bg1"/>
                        </a:solidFill>
                      </a:rPr>
                      <a:t>Scanned</a:t>
                    </a:r>
                  </a:p>
                  <a:p>
                    <a:pPr algn="ctr"/>
                    <a:r>
                      <a:rPr lang="en-US" sz="1500" b="1" dirty="0">
                        <a:solidFill>
                          <a:schemeClr val="bg1"/>
                        </a:solidFill>
                      </a:rPr>
                      <a:t>text</a:t>
                    </a:r>
                  </a:p>
                </p:txBody>
              </p:sp>
            </p:grpSp>
            <p:sp>
              <p:nvSpPr>
                <p:cNvPr id="7" name="Right Arrow 6">
                  <a:extLst>
                    <a:ext uri="{FF2B5EF4-FFF2-40B4-BE49-F238E27FC236}">
                      <a16:creationId xmlns:a16="http://schemas.microsoft.com/office/drawing/2014/main" id="{F53F4EBE-64FB-A542-9FFE-A7074C861DE0}"/>
                    </a:ext>
                  </a:extLst>
                </p:cNvPr>
                <p:cNvSpPr/>
                <p:nvPr/>
              </p:nvSpPr>
              <p:spPr>
                <a:xfrm>
                  <a:off x="2880917" y="3352800"/>
                  <a:ext cx="410485" cy="232815"/>
                </a:xfrm>
                <a:prstGeom prst="rightArrow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5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7F5879BB-F76C-E34B-8313-EFF92BDC6337}"/>
                    </a:ext>
                  </a:extLst>
                </p:cNvPr>
                <p:cNvSpPr txBox="1"/>
                <p:nvPr/>
              </p:nvSpPr>
              <p:spPr>
                <a:xfrm>
                  <a:off x="3470614" y="2367730"/>
                  <a:ext cx="2644402" cy="172354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500" b="1" dirty="0">
                      <a:solidFill>
                        <a:schemeClr val="tx1"/>
                      </a:solidFill>
                    </a:rPr>
                    <a:t>Parallel Data ingestion</a:t>
                  </a:r>
                  <a:r>
                    <a:rPr lang="en-US" sz="1500" dirty="0">
                      <a:solidFill>
                        <a:schemeClr val="tx1"/>
                      </a:solidFill>
                    </a:rPr>
                    <a:t>:</a:t>
                  </a:r>
                  <a:endParaRPr lang="en-US" sz="1500" dirty="0">
                    <a:solidFill>
                      <a:schemeClr val="tx1"/>
                    </a:solidFill>
                    <a:sym typeface="Wingdings" pitchFamily="2" charset="2"/>
                  </a:endParaRPr>
                </a:p>
                <a:p>
                  <a:r>
                    <a:rPr lang="en-US" sz="1200" dirty="0">
                      <a:solidFill>
                        <a:schemeClr val="tx1"/>
                      </a:solidFill>
                      <a:sym typeface="Wingdings" pitchFamily="2" charset="2"/>
                    </a:rPr>
                    <a:t> - NLP preprocessing pipeline</a:t>
                  </a:r>
                </a:p>
                <a:p>
                  <a:r>
                    <a:rPr lang="en-US" sz="1200" dirty="0">
                      <a:solidFill>
                        <a:schemeClr val="tx1"/>
                      </a:solidFill>
                      <a:sym typeface="Wingdings" pitchFamily="2" charset="2"/>
                    </a:rPr>
                    <a:t> - Postprocessing data-</a:t>
                  </a:r>
                </a:p>
                <a:p>
                  <a:r>
                    <a:rPr lang="en-US" sz="1200" dirty="0">
                      <a:solidFill>
                        <a:schemeClr val="tx1"/>
                      </a:solidFill>
                      <a:sym typeface="Wingdings" pitchFamily="2" charset="2"/>
                    </a:rPr>
                    <a:t> - Transform data to RDF</a:t>
                  </a:r>
                </a:p>
                <a:p>
                  <a:r>
                    <a:rPr lang="en-US" sz="1200" dirty="0">
                      <a:solidFill>
                        <a:schemeClr val="tx1"/>
                      </a:solidFill>
                      <a:sym typeface="Wingdings" pitchFamily="2" charset="2"/>
                    </a:rPr>
                    <a:t>   (Knowledge Graph)</a:t>
                  </a:r>
                </a:p>
              </p:txBody>
            </p:sp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34E3A8C8-8D09-9643-BE15-F9E0096D8484}"/>
                    </a:ext>
                  </a:extLst>
                </p:cNvPr>
                <p:cNvSpPr txBox="1"/>
                <p:nvPr/>
              </p:nvSpPr>
              <p:spPr>
                <a:xfrm>
                  <a:off x="891726" y="435446"/>
                  <a:ext cx="3999129" cy="43088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500" b="1" dirty="0">
                      <a:solidFill>
                        <a:schemeClr val="tx1"/>
                      </a:solidFill>
                    </a:rPr>
                    <a:t>NSL Data Foundry Collections </a:t>
                  </a:r>
                </a:p>
              </p:txBody>
            </p:sp>
          </p:grp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9C29923-BA29-F045-AD53-2C9853EC4298}"/>
                  </a:ext>
                </a:extLst>
              </p:cNvPr>
              <p:cNvSpPr txBox="1"/>
              <p:nvPr/>
            </p:nvSpPr>
            <p:spPr>
              <a:xfrm>
                <a:off x="7810934" y="1126023"/>
                <a:ext cx="3739751" cy="6360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500" b="1" i="1" dirty="0">
                    <a:solidFill>
                      <a:schemeClr val="tx1"/>
                    </a:solidFill>
                  </a:rPr>
                  <a:t>frances - </a:t>
                </a:r>
                <a:r>
                  <a:rPr lang="en-US" sz="1500" b="1" i="1" dirty="0">
                    <a:solidFill>
                      <a:schemeClr val="tx1"/>
                    </a:solidFill>
                  </a:rPr>
                  <a:t>User interface</a:t>
                </a:r>
              </a:p>
            </p:txBody>
          </p:sp>
        </p:grpSp>
        <p:sp>
          <p:nvSpPr>
            <p:cNvPr id="32" name="Right Arrow 31">
              <a:extLst>
                <a:ext uri="{FF2B5EF4-FFF2-40B4-BE49-F238E27FC236}">
                  <a16:creationId xmlns:a16="http://schemas.microsoft.com/office/drawing/2014/main" id="{B88A76C6-70CA-7B4B-AA63-118758F618AD}"/>
                </a:ext>
              </a:extLst>
            </p:cNvPr>
            <p:cNvSpPr/>
            <p:nvPr/>
          </p:nvSpPr>
          <p:spPr>
            <a:xfrm rot="3479802">
              <a:off x="2727971" y="2346935"/>
              <a:ext cx="424401" cy="19891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 dirty="0">
                <a:solidFill>
                  <a:schemeClr val="tx1"/>
                </a:solidFill>
              </a:endParaRP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D73B85C8-EB4C-804F-A36B-08BCA9A14FB8}"/>
              </a:ext>
            </a:extLst>
          </p:cNvPr>
          <p:cNvSpPr txBox="1"/>
          <p:nvPr/>
        </p:nvSpPr>
        <p:spPr>
          <a:xfrm>
            <a:off x="6434598" y="2474065"/>
            <a:ext cx="2954338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tx1"/>
                </a:solidFill>
                <a:sym typeface="Wingdings" pitchFamily="2" charset="2"/>
              </a:rPr>
              <a:t>- defoe Text-mining queries</a:t>
            </a:r>
          </a:p>
          <a:p>
            <a:r>
              <a:rPr lang="en-US" sz="1500" dirty="0">
                <a:solidFill>
                  <a:schemeClr val="tx1"/>
                </a:solidFill>
                <a:sym typeface="Wingdings" pitchFamily="2" charset="2"/>
              </a:rPr>
              <a:t>- ML/NLP analyses</a:t>
            </a:r>
          </a:p>
          <a:p>
            <a:r>
              <a:rPr lang="en-US" sz="1500" dirty="0">
                <a:solidFill>
                  <a:schemeClr val="tx1"/>
                </a:solidFill>
                <a:sym typeface="Wingdings" pitchFamily="2" charset="2"/>
              </a:rPr>
              <a:t>- Transformers, Bert, </a:t>
            </a:r>
            <a:r>
              <a:rPr lang="en-US" sz="1500" dirty="0" err="1">
                <a:solidFill>
                  <a:schemeClr val="tx1"/>
                </a:solidFill>
                <a:sym typeface="Wingdings" pitchFamily="2" charset="2"/>
              </a:rPr>
              <a:t>RoBerTa</a:t>
            </a:r>
            <a:r>
              <a:rPr lang="en-US" sz="1500" dirty="0">
                <a:solidFill>
                  <a:schemeClr val="tx1"/>
                </a:solidFill>
                <a:sym typeface="Wingdings" pitchFamily="2" charset="2"/>
              </a:rPr>
              <a:t>, </a:t>
            </a:r>
          </a:p>
          <a:p>
            <a:r>
              <a:rPr lang="en-US" sz="1500" dirty="0">
                <a:solidFill>
                  <a:schemeClr val="tx1"/>
                </a:solidFill>
                <a:sym typeface="Wingdings" pitchFamily="2" charset="2"/>
              </a:rPr>
              <a:t>     </a:t>
            </a:r>
            <a:endParaRPr lang="en-US" sz="1500" b="1" dirty="0">
              <a:solidFill>
                <a:schemeClr val="tx1"/>
              </a:solidFill>
              <a:sym typeface="Wingdings" pitchFamily="2" charset="2"/>
            </a:endParaRPr>
          </a:p>
          <a:p>
            <a:endParaRPr lang="en-US" sz="15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46" name="Right Arrow 45">
            <a:extLst>
              <a:ext uri="{FF2B5EF4-FFF2-40B4-BE49-F238E27FC236}">
                <a16:creationId xmlns:a16="http://schemas.microsoft.com/office/drawing/2014/main" id="{DEBC191A-9144-E543-BD2E-C61D74B0E947}"/>
              </a:ext>
            </a:extLst>
          </p:cNvPr>
          <p:cNvSpPr/>
          <p:nvPr/>
        </p:nvSpPr>
        <p:spPr>
          <a:xfrm rot="19580030">
            <a:off x="1735982" y="3669340"/>
            <a:ext cx="418313" cy="1458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>
              <a:solidFill>
                <a:schemeClr val="tx1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BA77BD3-3C37-1D43-AF1B-A15E374B41AC}"/>
              </a:ext>
            </a:extLst>
          </p:cNvPr>
          <p:cNvSpPr txBox="1"/>
          <p:nvPr/>
        </p:nvSpPr>
        <p:spPr>
          <a:xfrm>
            <a:off x="4341233" y="4719898"/>
            <a:ext cx="34164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1500" b="1" dirty="0">
                <a:solidFill>
                  <a:schemeClr val="tx1"/>
                </a:solidFill>
                <a:sym typeface="Wingdings" pitchFamily="2" charset="2"/>
              </a:rPr>
              <a:t>Visualizations </a:t>
            </a:r>
            <a:endParaRPr lang="en-US" sz="1500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1500" dirty="0">
                <a:solidFill>
                  <a:schemeClr val="tx1"/>
                </a:solidFill>
                <a:sym typeface="Wingdings" pitchFamily="2" charset="2"/>
              </a:rPr>
              <a:t> - N-grams, </a:t>
            </a:r>
          </a:p>
          <a:p>
            <a:r>
              <a:rPr lang="en-US" sz="1500" dirty="0">
                <a:solidFill>
                  <a:schemeClr val="tx1"/>
                </a:solidFill>
                <a:sym typeface="Wingdings" pitchFamily="2" charset="2"/>
              </a:rPr>
              <a:t>- Knowledge graph</a:t>
            </a:r>
          </a:p>
          <a:p>
            <a:endParaRPr lang="en-US" sz="15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928C9A3-F320-2947-BB68-C82EF5C802B1}"/>
              </a:ext>
            </a:extLst>
          </p:cNvPr>
          <p:cNvSpPr txBox="1"/>
          <p:nvPr/>
        </p:nvSpPr>
        <p:spPr>
          <a:xfrm>
            <a:off x="7373796" y="4883625"/>
            <a:ext cx="285539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>
                <a:solidFill>
                  <a:schemeClr val="tx1"/>
                </a:solidFill>
                <a:sym typeface="Wingdings" pitchFamily="2" charset="2"/>
              </a:rPr>
              <a:t>Download Results</a:t>
            </a:r>
          </a:p>
        </p:txBody>
      </p:sp>
      <p:sp>
        <p:nvSpPr>
          <p:cNvPr id="52" name="Title 2">
            <a:extLst>
              <a:ext uri="{FF2B5EF4-FFF2-40B4-BE49-F238E27FC236}">
                <a16:creationId xmlns:a16="http://schemas.microsoft.com/office/drawing/2014/main" id="{E4BD540C-CD20-A54E-B83A-22301C0DD8C8}"/>
              </a:ext>
            </a:extLst>
          </p:cNvPr>
          <p:cNvSpPr txBox="1">
            <a:spLocks/>
          </p:cNvSpPr>
          <p:nvPr/>
        </p:nvSpPr>
        <p:spPr>
          <a:xfrm>
            <a:off x="150138" y="289160"/>
            <a:ext cx="8517524" cy="816740"/>
          </a:xfrm>
          <a:prstGeom prst="rect">
            <a:avLst/>
          </a:prstGeom>
        </p:spPr>
        <p:txBody>
          <a:bodyPr vert="horz" lIns="68580" tIns="34290" rIns="68580" bIns="34290" rtlCol="0" anchor="ctr" anchorCtr="0">
            <a:normAutofit fontScale="60000" lnSpcReduction="2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4000" b="1" i="1" dirty="0">
                <a:solidFill>
                  <a:srgbClr val="7030A0"/>
                </a:solidFill>
              </a:rPr>
              <a:t>frances:</a:t>
            </a:r>
            <a:r>
              <a:rPr lang="en-US" sz="4000" b="1" dirty="0">
                <a:solidFill>
                  <a:srgbClr val="7030A0"/>
                </a:solidFill>
              </a:rPr>
              <a:t> Architecture</a:t>
            </a:r>
            <a:br>
              <a:rPr lang="en-US" dirty="0"/>
            </a:br>
            <a:br>
              <a:rPr lang="en-US" b="1" dirty="0"/>
            </a:br>
            <a:endParaRPr 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E1991B3-4C51-E148-9726-8EEC30C563FB}"/>
              </a:ext>
            </a:extLst>
          </p:cNvPr>
          <p:cNvSpPr txBox="1"/>
          <p:nvPr/>
        </p:nvSpPr>
        <p:spPr>
          <a:xfrm>
            <a:off x="6233464" y="5316107"/>
            <a:ext cx="341640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>
                <a:solidFill>
                  <a:schemeClr val="tx1"/>
                </a:solidFill>
                <a:sym typeface="Wingdings" pitchFamily="2" charset="2"/>
              </a:rPr>
              <a:t>Exploring further results</a:t>
            </a:r>
          </a:p>
          <a:p>
            <a:r>
              <a:rPr lang="en-US" sz="1500" b="1" dirty="0">
                <a:solidFill>
                  <a:schemeClr val="tx1"/>
                </a:solidFill>
                <a:sym typeface="Wingdings" pitchFamily="2" charset="2"/>
              </a:rPr>
              <a:t>   </a:t>
            </a:r>
            <a:r>
              <a:rPr lang="en-US" sz="1500" dirty="0">
                <a:solidFill>
                  <a:schemeClr val="tx1"/>
                </a:solidFill>
                <a:sym typeface="Wingdings" pitchFamily="2" charset="2"/>
              </a:rPr>
              <a:t> 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6076489-D766-D741-88B9-B5F00FE37DF4}"/>
              </a:ext>
            </a:extLst>
          </p:cNvPr>
          <p:cNvSpPr txBox="1"/>
          <p:nvPr/>
        </p:nvSpPr>
        <p:spPr>
          <a:xfrm>
            <a:off x="1868210" y="1388949"/>
            <a:ext cx="15364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>
                <a:solidFill>
                  <a:schemeClr val="tx1"/>
                </a:solidFill>
              </a:rPr>
              <a:t>defoe</a:t>
            </a:r>
            <a:endParaRPr lang="en-US" sz="1500" b="1" i="1" dirty="0">
              <a:solidFill>
                <a:schemeClr val="tx1"/>
              </a:solidFill>
            </a:endParaRPr>
          </a:p>
        </p:txBody>
      </p:sp>
      <p:sp>
        <p:nvSpPr>
          <p:cNvPr id="27" name="Can 26">
            <a:extLst>
              <a:ext uri="{FF2B5EF4-FFF2-40B4-BE49-F238E27FC236}">
                <a16:creationId xmlns:a16="http://schemas.microsoft.com/office/drawing/2014/main" id="{2AD47549-7935-9A4B-939F-2554AB552671}"/>
              </a:ext>
            </a:extLst>
          </p:cNvPr>
          <p:cNvSpPr/>
          <p:nvPr/>
        </p:nvSpPr>
        <p:spPr>
          <a:xfrm>
            <a:off x="4527126" y="2732486"/>
            <a:ext cx="1150317" cy="954702"/>
          </a:xfrm>
          <a:prstGeom prst="can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.</a:t>
            </a:r>
          </a:p>
          <a:p>
            <a:pPr algn="ctr"/>
            <a:r>
              <a:rPr lang="en-US" sz="1600" b="1" dirty="0">
                <a:solidFill>
                  <a:schemeClr val="bg1"/>
                </a:solidFill>
              </a:rPr>
              <a:t>Knowledge</a:t>
            </a:r>
          </a:p>
          <a:p>
            <a:pPr algn="ctr"/>
            <a:r>
              <a:rPr lang="en-US" sz="1600" b="1" dirty="0">
                <a:solidFill>
                  <a:schemeClr val="bg1"/>
                </a:solidFill>
              </a:rPr>
              <a:t>Graph</a:t>
            </a:r>
          </a:p>
        </p:txBody>
      </p:sp>
      <p:sp>
        <p:nvSpPr>
          <p:cNvPr id="62" name="Right Arrow 61">
            <a:extLst>
              <a:ext uri="{FF2B5EF4-FFF2-40B4-BE49-F238E27FC236}">
                <a16:creationId xmlns:a16="http://schemas.microsoft.com/office/drawing/2014/main" id="{924D1129-EB90-FB49-8F87-2689C32E7932}"/>
              </a:ext>
            </a:extLst>
          </p:cNvPr>
          <p:cNvSpPr/>
          <p:nvPr/>
        </p:nvSpPr>
        <p:spPr>
          <a:xfrm>
            <a:off x="5859303" y="3099598"/>
            <a:ext cx="380271" cy="1893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>
              <a:solidFill>
                <a:schemeClr val="tx1"/>
              </a:solidFill>
            </a:endParaRPr>
          </a:p>
        </p:txBody>
      </p:sp>
      <p:sp>
        <p:nvSpPr>
          <p:cNvPr id="63" name="Can 62">
            <a:extLst>
              <a:ext uri="{FF2B5EF4-FFF2-40B4-BE49-F238E27FC236}">
                <a16:creationId xmlns:a16="http://schemas.microsoft.com/office/drawing/2014/main" id="{60AD60F7-46B2-8D4D-80AF-D41555D1D3A4}"/>
              </a:ext>
            </a:extLst>
          </p:cNvPr>
          <p:cNvSpPr/>
          <p:nvPr/>
        </p:nvSpPr>
        <p:spPr>
          <a:xfrm>
            <a:off x="6704969" y="3771511"/>
            <a:ext cx="1150317" cy="954702"/>
          </a:xfrm>
          <a:prstGeom prst="can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Results</a:t>
            </a:r>
          </a:p>
        </p:txBody>
      </p:sp>
      <p:sp>
        <p:nvSpPr>
          <p:cNvPr id="64" name="Right Arrow 63">
            <a:extLst>
              <a:ext uri="{FF2B5EF4-FFF2-40B4-BE49-F238E27FC236}">
                <a16:creationId xmlns:a16="http://schemas.microsoft.com/office/drawing/2014/main" id="{1F623E29-A5B4-DA46-BFD1-7C7714375F18}"/>
              </a:ext>
            </a:extLst>
          </p:cNvPr>
          <p:cNvSpPr/>
          <p:nvPr/>
        </p:nvSpPr>
        <p:spPr>
          <a:xfrm rot="5400000" flipV="1">
            <a:off x="7004461" y="3362993"/>
            <a:ext cx="465133" cy="2708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>
              <a:solidFill>
                <a:schemeClr val="tx1"/>
              </a:solidFill>
            </a:endParaRPr>
          </a:p>
        </p:txBody>
      </p:sp>
      <p:sp>
        <p:nvSpPr>
          <p:cNvPr id="70" name="Right Arrow 69">
            <a:extLst>
              <a:ext uri="{FF2B5EF4-FFF2-40B4-BE49-F238E27FC236}">
                <a16:creationId xmlns:a16="http://schemas.microsoft.com/office/drawing/2014/main" id="{EC78DF62-F15F-7846-8845-715DF5B63639}"/>
              </a:ext>
            </a:extLst>
          </p:cNvPr>
          <p:cNvSpPr/>
          <p:nvPr/>
        </p:nvSpPr>
        <p:spPr>
          <a:xfrm>
            <a:off x="4100979" y="3099598"/>
            <a:ext cx="380271" cy="1893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>
              <a:solidFill>
                <a:schemeClr val="tx1"/>
              </a:solidFill>
            </a:endParaRPr>
          </a:p>
        </p:txBody>
      </p:sp>
      <p:sp>
        <p:nvSpPr>
          <p:cNvPr id="71" name="Right Arrow 70">
            <a:extLst>
              <a:ext uri="{FF2B5EF4-FFF2-40B4-BE49-F238E27FC236}">
                <a16:creationId xmlns:a16="http://schemas.microsoft.com/office/drawing/2014/main" id="{CE2E37CC-818E-B14D-85AF-9769DE33D101}"/>
              </a:ext>
            </a:extLst>
          </p:cNvPr>
          <p:cNvSpPr/>
          <p:nvPr/>
        </p:nvSpPr>
        <p:spPr>
          <a:xfrm rot="8976897" flipV="1">
            <a:off x="5720666" y="4444282"/>
            <a:ext cx="477054" cy="2708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>
              <a:solidFill>
                <a:schemeClr val="tx1"/>
              </a:solidFill>
            </a:endParaRPr>
          </a:p>
        </p:txBody>
      </p:sp>
      <p:sp>
        <p:nvSpPr>
          <p:cNvPr id="73" name="Right Arrow 72">
            <a:extLst>
              <a:ext uri="{FF2B5EF4-FFF2-40B4-BE49-F238E27FC236}">
                <a16:creationId xmlns:a16="http://schemas.microsoft.com/office/drawing/2014/main" id="{13E9FDEB-85D1-8849-B29F-15ADCC396E7C}"/>
              </a:ext>
            </a:extLst>
          </p:cNvPr>
          <p:cNvSpPr/>
          <p:nvPr/>
        </p:nvSpPr>
        <p:spPr>
          <a:xfrm rot="5400000" flipV="1">
            <a:off x="7027265" y="4944336"/>
            <a:ext cx="477054" cy="2708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>
              <a:solidFill>
                <a:schemeClr val="tx1"/>
              </a:solidFill>
            </a:endParaRPr>
          </a:p>
        </p:txBody>
      </p:sp>
      <p:sp>
        <p:nvSpPr>
          <p:cNvPr id="74" name="Right Arrow 73">
            <a:extLst>
              <a:ext uri="{FF2B5EF4-FFF2-40B4-BE49-F238E27FC236}">
                <a16:creationId xmlns:a16="http://schemas.microsoft.com/office/drawing/2014/main" id="{F958089B-C0CC-ED43-8DF1-86C6163F9F5A}"/>
              </a:ext>
            </a:extLst>
          </p:cNvPr>
          <p:cNvSpPr/>
          <p:nvPr/>
        </p:nvSpPr>
        <p:spPr>
          <a:xfrm rot="2809743" flipV="1">
            <a:off x="8243495" y="4510832"/>
            <a:ext cx="477054" cy="2708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>
              <a:solidFill>
                <a:schemeClr val="tx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A990529-2E1A-8443-8A42-10BEB2299A58}"/>
              </a:ext>
            </a:extLst>
          </p:cNvPr>
          <p:cNvSpPr/>
          <p:nvPr/>
        </p:nvSpPr>
        <p:spPr>
          <a:xfrm>
            <a:off x="1693478" y="1291358"/>
            <a:ext cx="2848889" cy="4401322"/>
          </a:xfrm>
          <a:prstGeom prst="rect">
            <a:avLst/>
          </a:prstGeom>
          <a:solidFill>
            <a:schemeClr val="accent2">
              <a:lumMod val="40000"/>
              <a:lumOff val="60000"/>
              <a:alpha val="32000"/>
            </a:schemeClr>
          </a:solidFill>
          <a:ln>
            <a:solidFill>
              <a:schemeClr val="accent2">
                <a:lumMod val="40000"/>
                <a:lumOff val="60000"/>
                <a:alpha val="13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9F9ED6F4-8452-4B46-B9B8-B43575AABA28}"/>
              </a:ext>
            </a:extLst>
          </p:cNvPr>
          <p:cNvSpPr/>
          <p:nvPr/>
        </p:nvSpPr>
        <p:spPr>
          <a:xfrm>
            <a:off x="4497998" y="1291358"/>
            <a:ext cx="4464518" cy="4401322"/>
          </a:xfrm>
          <a:prstGeom prst="rect">
            <a:avLst/>
          </a:prstGeom>
          <a:solidFill>
            <a:schemeClr val="accent4">
              <a:lumMod val="20000"/>
              <a:lumOff val="80000"/>
              <a:alpha val="32000"/>
            </a:schemeClr>
          </a:solidFill>
          <a:ln>
            <a:solidFill>
              <a:schemeClr val="accent2">
                <a:lumMod val="40000"/>
                <a:lumOff val="60000"/>
                <a:alpha val="13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ight Arrow 40">
            <a:extLst>
              <a:ext uri="{FF2B5EF4-FFF2-40B4-BE49-F238E27FC236}">
                <a16:creationId xmlns:a16="http://schemas.microsoft.com/office/drawing/2014/main" id="{01407BDF-E159-2849-BC83-4AF27FF1DEA3}"/>
              </a:ext>
            </a:extLst>
          </p:cNvPr>
          <p:cNvSpPr/>
          <p:nvPr/>
        </p:nvSpPr>
        <p:spPr>
          <a:xfrm rot="10800000">
            <a:off x="5865885" y="3310269"/>
            <a:ext cx="380271" cy="1893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>
              <a:solidFill>
                <a:schemeClr val="tx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7047DDE-260F-3E43-B7D0-EA0E503323AD}"/>
              </a:ext>
            </a:extLst>
          </p:cNvPr>
          <p:cNvSpPr txBox="1"/>
          <p:nvPr/>
        </p:nvSpPr>
        <p:spPr>
          <a:xfrm>
            <a:off x="5684922" y="2603565"/>
            <a:ext cx="15364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1" dirty="0">
                <a:solidFill>
                  <a:schemeClr val="tx1"/>
                </a:solidFill>
              </a:rPr>
              <a:t>defoe</a:t>
            </a:r>
          </a:p>
          <a:p>
            <a:r>
              <a:rPr lang="en-US" sz="1200" b="1" i="1" dirty="0">
                <a:solidFill>
                  <a:schemeClr val="tx1"/>
                </a:solidFill>
              </a:rPr>
              <a:t>+</a:t>
            </a:r>
            <a:r>
              <a:rPr lang="en-US" sz="1200" b="1" i="1" dirty="0" err="1">
                <a:solidFill>
                  <a:schemeClr val="tx1"/>
                </a:solidFill>
              </a:rPr>
              <a:t>sparql</a:t>
            </a:r>
            <a:endParaRPr lang="en-US" sz="1200" b="1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80003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2A88197-0C69-734F-B3C7-6424CD666B5F}"/>
              </a:ext>
            </a:extLst>
          </p:cNvPr>
          <p:cNvSpPr txBox="1"/>
          <p:nvPr/>
        </p:nvSpPr>
        <p:spPr>
          <a:xfrm>
            <a:off x="133591" y="142284"/>
            <a:ext cx="400445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1: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</a:rPr>
              <a:t>Information Extraction</a:t>
            </a: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B1B490-D10C-1540-AD9A-875E4B7650BF}"/>
              </a:ext>
            </a:extLst>
          </p:cNvPr>
          <p:cNvSpPr txBox="1"/>
          <p:nvPr/>
        </p:nvSpPr>
        <p:spPr>
          <a:xfrm>
            <a:off x="364887" y="650115"/>
            <a:ext cx="8414226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Detect, Classify and Extract all the terms of the EB – different Editions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Two types of Terms: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Articles: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1 or 2 paragraphs describing a term ~ entry in a dictionary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Topics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Several pages describing a term</a:t>
            </a:r>
          </a:p>
          <a:p>
            <a:pPr lvl="1"/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Extract Metadata from all EB editions and volumes.</a:t>
            </a:r>
          </a:p>
          <a:p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How have we done it ? By using </a:t>
            </a:r>
            <a:r>
              <a:rPr lang="en-US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defoe 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 analyze METS and ALTO XML files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D89CB15-7FC5-E04A-AAA3-EC9939CBE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4298" y="3523303"/>
            <a:ext cx="2038773" cy="27455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462327B-D78B-AD42-B88F-17BC02CB04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8047" y="3523303"/>
            <a:ext cx="3807911" cy="274554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A66EC75-A680-F040-863D-7EA65F27FC67}"/>
              </a:ext>
            </a:extLst>
          </p:cNvPr>
          <p:cNvSpPr txBox="1"/>
          <p:nvPr/>
        </p:nvSpPr>
        <p:spPr>
          <a:xfrm>
            <a:off x="822701" y="6236346"/>
            <a:ext cx="31981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tx1"/>
                </a:solidFill>
              </a:rPr>
              <a:t>Page 36 of the First Edition </a:t>
            </a:r>
          </a:p>
          <a:p>
            <a:r>
              <a:rPr lang="en-GB" sz="1600" dirty="0">
                <a:solidFill>
                  <a:schemeClr val="tx1"/>
                </a:solidFill>
              </a:rPr>
              <a:t>of the Encyclopaedia Britannica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BC0BCC-912E-E546-9D15-EA9C4C77C3AB}"/>
              </a:ext>
            </a:extLst>
          </p:cNvPr>
          <p:cNvSpPr txBox="1"/>
          <p:nvPr/>
        </p:nvSpPr>
        <p:spPr>
          <a:xfrm>
            <a:off x="4307237" y="6283161"/>
            <a:ext cx="38079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tx1"/>
                </a:solidFill>
              </a:rPr>
              <a:t>ALTO-XML of the Page 36 of the First Edition  of the Encyclopaedia Britannica</a:t>
            </a:r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9662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B9CDC64D-B408-C246-B091-44355D37A632}"/>
              </a:ext>
            </a:extLst>
          </p:cNvPr>
          <p:cNvSpPr txBox="1">
            <a:spLocks/>
          </p:cNvSpPr>
          <p:nvPr/>
        </p:nvSpPr>
        <p:spPr>
          <a:xfrm>
            <a:off x="1423881" y="650115"/>
            <a:ext cx="8513128" cy="816740"/>
          </a:xfr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i="1" dirty="0" err="1">
                <a:solidFill>
                  <a:srgbClr val="7030A0"/>
                </a:solidFill>
              </a:rPr>
              <a:t>defoe</a:t>
            </a:r>
            <a:r>
              <a:rPr lang="en-US" sz="2800" b="1" dirty="0">
                <a:solidFill>
                  <a:srgbClr val="7030A0"/>
                </a:solidFill>
              </a:rPr>
              <a:t>: scalable toolbox for historical research</a:t>
            </a:r>
          </a:p>
          <a:p>
            <a:endParaRPr lang="en-US" sz="2800" dirty="0">
              <a:solidFill>
                <a:srgbClr val="CC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F82358-34F9-3E4C-B17F-D26C01143F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71" b="20069"/>
          <a:stretch/>
        </p:blipFill>
        <p:spPr>
          <a:xfrm>
            <a:off x="257756" y="1057353"/>
            <a:ext cx="8702228" cy="45966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816B736-A8DB-7F41-8CD6-CEFD95277451}"/>
              </a:ext>
            </a:extLst>
          </p:cNvPr>
          <p:cNvSpPr txBox="1"/>
          <p:nvPr/>
        </p:nvSpPr>
        <p:spPr>
          <a:xfrm>
            <a:off x="2667000" y="6084664"/>
            <a:ext cx="42691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u="sng" dirty="0">
                <a:solidFill>
                  <a:schemeClr val="tx1"/>
                </a:solidFill>
                <a:hlinkClick r:id="rId4"/>
              </a:rPr>
              <a:t>https://</a:t>
            </a:r>
            <a:r>
              <a:rPr lang="en-GB" u="sng" dirty="0" err="1">
                <a:solidFill>
                  <a:schemeClr val="tx1"/>
                </a:solidFill>
                <a:hlinkClick r:id="rId4"/>
              </a:rPr>
              <a:t>github.com</a:t>
            </a:r>
            <a:r>
              <a:rPr lang="en-GB" u="sng" dirty="0">
                <a:solidFill>
                  <a:schemeClr val="tx1"/>
                </a:solidFill>
                <a:hlinkClick r:id="rId4"/>
              </a:rPr>
              <a:t>/defoe-code/defoe</a:t>
            </a:r>
            <a:endParaRPr lang="en-GB" u="sng" dirty="0">
              <a:solidFill>
                <a:schemeClr val="tx1"/>
              </a:solidFill>
            </a:endParaRP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A88197-0C69-734F-B3C7-6424CD666B5F}"/>
              </a:ext>
            </a:extLst>
          </p:cNvPr>
          <p:cNvSpPr txBox="1"/>
          <p:nvPr/>
        </p:nvSpPr>
        <p:spPr>
          <a:xfrm>
            <a:off x="133591" y="142284"/>
            <a:ext cx="400445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1: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</a:rPr>
              <a:t>Information Extraction</a:t>
            </a: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9700799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594910"/>
            <a:ext cx="8191325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1: Information Extraction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1.1. Improved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defoe Extract  Terms query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 It extracts the Eb Terms by page and classify them between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articles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and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topics (Terms v.1) 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Using ALTO XML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Extracted Terms Based on Heuristics 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Pages Layout &amp; Text &amp; Headers 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Different heuristics for different EB editions.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9646580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55A66A46-B7F7-2046-9864-B590D94FA0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687" y="1177867"/>
            <a:ext cx="3635859" cy="4923150"/>
          </a:xfrm>
          <a:prstGeom prst="rect">
            <a:avLst/>
          </a:prstGeom>
        </p:spPr>
      </p:pic>
      <p:pic>
        <p:nvPicPr>
          <p:cNvPr id="7" name="Picture 6" descr="A page of a book&#10;&#10;Description automatically generated with medium confidence">
            <a:extLst>
              <a:ext uri="{FF2B5EF4-FFF2-40B4-BE49-F238E27FC236}">
                <a16:creationId xmlns:a16="http://schemas.microsoft.com/office/drawing/2014/main" id="{CDC3469A-B59F-F348-B8FE-2DBEC28EB4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0194" y="1177867"/>
            <a:ext cx="3906119" cy="49231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76AA70E-4707-A641-87DA-C5F3D0C35B23}"/>
              </a:ext>
            </a:extLst>
          </p:cNvPr>
          <p:cNvSpPr txBox="1"/>
          <p:nvPr/>
        </p:nvSpPr>
        <p:spPr>
          <a:xfrm>
            <a:off x="681926" y="6101017"/>
            <a:ext cx="10262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Articles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73A12F-4FAB-CD46-A900-1A82F9438092}"/>
              </a:ext>
            </a:extLst>
          </p:cNvPr>
          <p:cNvSpPr txBox="1"/>
          <p:nvPr/>
        </p:nvSpPr>
        <p:spPr>
          <a:xfrm>
            <a:off x="4835472" y="6101017"/>
            <a:ext cx="7846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Topic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BA2C4B-72A5-B043-8312-B8C1827E5CAC}"/>
              </a:ext>
            </a:extLst>
          </p:cNvPr>
          <p:cNvSpPr txBox="1"/>
          <p:nvPr/>
        </p:nvSpPr>
        <p:spPr>
          <a:xfrm>
            <a:off x="3549112" y="6431797"/>
            <a:ext cx="1980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Edition 1 - 1771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86A379-0BA7-3446-96D1-7D6FD9D646EA}"/>
              </a:ext>
            </a:extLst>
          </p:cNvPr>
          <p:cNvSpPr txBox="1"/>
          <p:nvPr/>
        </p:nvSpPr>
        <p:spPr>
          <a:xfrm>
            <a:off x="517687" y="356873"/>
            <a:ext cx="34683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solidFill>
                  <a:prstClr val="black"/>
                </a:solidFill>
                <a:latin typeface="Calibri" panose="020F0502020204030204"/>
              </a:rPr>
              <a:t>Phase 1: Information Extraction</a:t>
            </a:r>
          </a:p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9902108-973C-4349-A611-DC9167062B87}"/>
              </a:ext>
            </a:extLst>
          </p:cNvPr>
          <p:cNvSpPr txBox="1"/>
          <p:nvPr/>
        </p:nvSpPr>
        <p:spPr>
          <a:xfrm>
            <a:off x="681926" y="1177867"/>
            <a:ext cx="3099660" cy="325468"/>
          </a:xfrm>
          <a:prstGeom prst="rect">
            <a:avLst/>
          </a:prstGeom>
          <a:solidFill>
            <a:srgbClr val="7030A0">
              <a:alpha val="9000"/>
            </a:srgbClr>
          </a:solidFill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E3CE331-8505-B54B-9524-4B73D87595F4}"/>
              </a:ext>
            </a:extLst>
          </p:cNvPr>
          <p:cNvSpPr txBox="1"/>
          <p:nvPr/>
        </p:nvSpPr>
        <p:spPr>
          <a:xfrm>
            <a:off x="517687" y="1875295"/>
            <a:ext cx="1791559" cy="945397"/>
          </a:xfrm>
          <a:prstGeom prst="rect">
            <a:avLst/>
          </a:prstGeom>
          <a:solidFill>
            <a:srgbClr val="7030A0">
              <a:alpha val="9000"/>
            </a:srgbClr>
          </a:solidFill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4C0F809-72FA-BD46-AB42-A45EB0458EE0}"/>
              </a:ext>
            </a:extLst>
          </p:cNvPr>
          <p:cNvSpPr txBox="1"/>
          <p:nvPr/>
        </p:nvSpPr>
        <p:spPr>
          <a:xfrm>
            <a:off x="5123423" y="1190778"/>
            <a:ext cx="3099660" cy="325468"/>
          </a:xfrm>
          <a:prstGeom prst="rect">
            <a:avLst/>
          </a:prstGeom>
          <a:solidFill>
            <a:srgbClr val="7030A0">
              <a:alpha val="9000"/>
            </a:srgbClr>
          </a:solidFill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0E0EDD4-E67F-CD42-BCA8-308E70408900}"/>
              </a:ext>
            </a:extLst>
          </p:cNvPr>
          <p:cNvSpPr txBox="1"/>
          <p:nvPr/>
        </p:nvSpPr>
        <p:spPr>
          <a:xfrm>
            <a:off x="544057" y="2820693"/>
            <a:ext cx="1765189" cy="113108"/>
          </a:xfrm>
          <a:prstGeom prst="rect">
            <a:avLst/>
          </a:prstGeom>
          <a:solidFill>
            <a:srgbClr val="7030A0">
              <a:alpha val="9000"/>
            </a:srgbClr>
          </a:solidFill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87C8C42-D651-0448-926E-CCCA2CEBA148}"/>
              </a:ext>
            </a:extLst>
          </p:cNvPr>
          <p:cNvSpPr txBox="1"/>
          <p:nvPr/>
        </p:nvSpPr>
        <p:spPr>
          <a:xfrm>
            <a:off x="544057" y="2956303"/>
            <a:ext cx="1765188" cy="360333"/>
          </a:xfrm>
          <a:prstGeom prst="rect">
            <a:avLst/>
          </a:prstGeom>
          <a:solidFill>
            <a:srgbClr val="7030A0">
              <a:alpha val="9000"/>
            </a:srgbClr>
          </a:solidFill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E8B9939-476C-3746-80BA-162890A08C83}"/>
              </a:ext>
            </a:extLst>
          </p:cNvPr>
          <p:cNvSpPr txBox="1"/>
          <p:nvPr/>
        </p:nvSpPr>
        <p:spPr>
          <a:xfrm>
            <a:off x="3945825" y="128948"/>
            <a:ext cx="536858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chemeClr val="tx1"/>
                </a:solidFill>
              </a:rPr>
              <a:t>1. Detecting pages headers from ALTO XML</a:t>
            </a:r>
          </a:p>
          <a:p>
            <a:r>
              <a:rPr lang="en-US" sz="1500" dirty="0">
                <a:solidFill>
                  <a:schemeClr val="tx1"/>
                </a:solidFill>
              </a:rPr>
              <a:t>2. Using headers to classify terms into:  Articles  &amp; Topics</a:t>
            </a:r>
          </a:p>
          <a:p>
            <a:r>
              <a:rPr lang="en-US" sz="1500" dirty="0">
                <a:solidFill>
                  <a:schemeClr val="tx1"/>
                </a:solidFill>
              </a:rPr>
              <a:t>3. Using ALTO Text for detecting the start of each article:</a:t>
            </a:r>
          </a:p>
          <a:p>
            <a:r>
              <a:rPr lang="en-US" sz="1500" dirty="0">
                <a:solidFill>
                  <a:schemeClr val="tx1"/>
                </a:solidFill>
              </a:rPr>
              <a:t>	 --&gt; Starting a line with TERM UPPERCASE + “,”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89076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76AA70E-4707-A641-87DA-C5F3D0C35B23}"/>
              </a:ext>
            </a:extLst>
          </p:cNvPr>
          <p:cNvSpPr txBox="1"/>
          <p:nvPr/>
        </p:nvSpPr>
        <p:spPr>
          <a:xfrm>
            <a:off x="650929" y="6153021"/>
            <a:ext cx="10262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Articles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73A12F-4FAB-CD46-A900-1A82F9438092}"/>
              </a:ext>
            </a:extLst>
          </p:cNvPr>
          <p:cNvSpPr txBox="1"/>
          <p:nvPr/>
        </p:nvSpPr>
        <p:spPr>
          <a:xfrm>
            <a:off x="4835472" y="6132021"/>
            <a:ext cx="7846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Topic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BA2C4B-72A5-B043-8312-B8C1827E5CAC}"/>
              </a:ext>
            </a:extLst>
          </p:cNvPr>
          <p:cNvSpPr txBox="1"/>
          <p:nvPr/>
        </p:nvSpPr>
        <p:spPr>
          <a:xfrm>
            <a:off x="3549112" y="6431797"/>
            <a:ext cx="11833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Edition 7</a:t>
            </a:r>
          </a:p>
        </p:txBody>
      </p:sp>
      <p:pic>
        <p:nvPicPr>
          <p:cNvPr id="4" name="Picture 3" descr="A page of a book&#10;&#10;Description automatically generated">
            <a:extLst>
              <a:ext uri="{FF2B5EF4-FFF2-40B4-BE49-F238E27FC236}">
                <a16:creationId xmlns:a16="http://schemas.microsoft.com/office/drawing/2014/main" id="{120ADEF3-7387-4447-8DC9-AB68EEA21B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264" y="1208871"/>
            <a:ext cx="3991234" cy="4923150"/>
          </a:xfrm>
          <a:prstGeom prst="rect">
            <a:avLst/>
          </a:prstGeom>
        </p:spPr>
      </p:pic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05F6BAAE-CDB9-344A-8541-401B037ADC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5472" y="1208871"/>
            <a:ext cx="3853294" cy="4923150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B5E2D0A2-CFB5-3A4F-9670-E403BF48EEE1}"/>
              </a:ext>
            </a:extLst>
          </p:cNvPr>
          <p:cNvSpPr/>
          <p:nvPr/>
        </p:nvSpPr>
        <p:spPr>
          <a:xfrm>
            <a:off x="61155" y="1258875"/>
            <a:ext cx="650929" cy="664671"/>
          </a:xfrm>
          <a:prstGeom prst="ellipse">
            <a:avLst/>
          </a:prstGeom>
          <a:solidFill>
            <a:schemeClr val="accent1">
              <a:alpha val="1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1AA841E-9C94-6F44-887D-EA2F9090887A}"/>
              </a:ext>
            </a:extLst>
          </p:cNvPr>
          <p:cNvSpPr/>
          <p:nvPr/>
        </p:nvSpPr>
        <p:spPr>
          <a:xfrm>
            <a:off x="3763064" y="1257119"/>
            <a:ext cx="650929" cy="664671"/>
          </a:xfrm>
          <a:prstGeom prst="ellipse">
            <a:avLst/>
          </a:prstGeom>
          <a:solidFill>
            <a:schemeClr val="accent1">
              <a:alpha val="1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2AC2057-6382-9F41-B2EE-381FD22A66C2}"/>
              </a:ext>
            </a:extLst>
          </p:cNvPr>
          <p:cNvSpPr/>
          <p:nvPr/>
        </p:nvSpPr>
        <p:spPr>
          <a:xfrm>
            <a:off x="4585576" y="1257119"/>
            <a:ext cx="650929" cy="664671"/>
          </a:xfrm>
          <a:prstGeom prst="ellipse">
            <a:avLst/>
          </a:prstGeom>
          <a:solidFill>
            <a:schemeClr val="accent1">
              <a:alpha val="1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784E5E2-F2E3-4641-A752-68AA34D94F37}"/>
              </a:ext>
            </a:extLst>
          </p:cNvPr>
          <p:cNvSpPr/>
          <p:nvPr/>
        </p:nvSpPr>
        <p:spPr>
          <a:xfrm>
            <a:off x="8037837" y="1326317"/>
            <a:ext cx="650929" cy="664671"/>
          </a:xfrm>
          <a:prstGeom prst="ellipse">
            <a:avLst/>
          </a:prstGeom>
          <a:solidFill>
            <a:schemeClr val="accent1">
              <a:alpha val="1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30F4A8D-BE17-1646-92E8-C44EE4AF7EA3}"/>
              </a:ext>
            </a:extLst>
          </p:cNvPr>
          <p:cNvSpPr/>
          <p:nvPr/>
        </p:nvSpPr>
        <p:spPr>
          <a:xfrm>
            <a:off x="2098089" y="1257119"/>
            <a:ext cx="278970" cy="232475"/>
          </a:xfrm>
          <a:prstGeom prst="ellipse">
            <a:avLst/>
          </a:prstGeom>
          <a:solidFill>
            <a:schemeClr val="accent1">
              <a:alpha val="1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0F463FB-0FBC-7A49-94A7-5504224D2D01}"/>
              </a:ext>
            </a:extLst>
          </p:cNvPr>
          <p:cNvSpPr txBox="1"/>
          <p:nvPr/>
        </p:nvSpPr>
        <p:spPr>
          <a:xfrm>
            <a:off x="3775414" y="155718"/>
            <a:ext cx="536858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chemeClr val="tx1"/>
                </a:solidFill>
              </a:rPr>
              <a:t>1. Detecting pages headers from ALTO XML</a:t>
            </a:r>
          </a:p>
          <a:p>
            <a:r>
              <a:rPr lang="en-US" sz="1500" dirty="0">
                <a:solidFill>
                  <a:schemeClr val="tx1"/>
                </a:solidFill>
              </a:rPr>
              <a:t>2. Using headers to classify terms into:  Articles  &amp; Topics</a:t>
            </a:r>
          </a:p>
          <a:p>
            <a:r>
              <a:rPr lang="en-US" sz="1500" dirty="0">
                <a:solidFill>
                  <a:schemeClr val="tx1"/>
                </a:solidFill>
              </a:rPr>
              <a:t>3. Using ALTO Text for detecting the start of each article:</a:t>
            </a:r>
          </a:p>
          <a:p>
            <a:r>
              <a:rPr lang="en-US" sz="1500" dirty="0">
                <a:solidFill>
                  <a:schemeClr val="tx1"/>
                </a:solidFill>
              </a:rPr>
              <a:t>	 --&gt; Starting a line with TERM UPPERCASE + “,” </a:t>
            </a:r>
          </a:p>
          <a:p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48FBE4B-2CE8-7A40-9A3E-36911FDD0092}"/>
              </a:ext>
            </a:extLst>
          </p:cNvPr>
          <p:cNvSpPr txBox="1"/>
          <p:nvPr/>
        </p:nvSpPr>
        <p:spPr>
          <a:xfrm>
            <a:off x="294742" y="342960"/>
            <a:ext cx="34683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solidFill>
                  <a:prstClr val="black"/>
                </a:solidFill>
                <a:latin typeface="Calibri" panose="020F0502020204030204"/>
              </a:rPr>
              <a:t>Phase 1: Information Extraction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530371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cpp_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larity">
    <a:dk1>
      <a:srgbClr val="292934"/>
    </a:dk1>
    <a:lt1>
      <a:srgbClr val="FFFFFF"/>
    </a:lt1>
    <a:dk2>
      <a:srgbClr val="D2533C"/>
    </a:dk2>
    <a:lt2>
      <a:srgbClr val="F3F2DC"/>
    </a:lt2>
    <a:accent1>
      <a:srgbClr val="93A299"/>
    </a:accent1>
    <a:accent2>
      <a:srgbClr val="AD8F67"/>
    </a:accent2>
    <a:accent3>
      <a:srgbClr val="726056"/>
    </a:accent3>
    <a:accent4>
      <a:srgbClr val="4C5A6A"/>
    </a:accent4>
    <a:accent5>
      <a:srgbClr val="808DA0"/>
    </a:accent5>
    <a:accent6>
      <a:srgbClr val="79463D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798</TotalTime>
  <Words>2412</Words>
  <Application>Microsoft Macintosh PowerPoint</Application>
  <PresentationFormat>On-screen Show (4:3)</PresentationFormat>
  <Paragraphs>347</Paragraphs>
  <Slides>44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44</vt:i4>
      </vt:variant>
    </vt:vector>
  </HeadingPairs>
  <TitlesOfParts>
    <vt:vector size="51" baseType="lpstr">
      <vt:lpstr>Arial</vt:lpstr>
      <vt:lpstr>Calibri</vt:lpstr>
      <vt:lpstr>Calibri Light</vt:lpstr>
      <vt:lpstr>Helvetica</vt:lpstr>
      <vt:lpstr>Lucida Grande</vt:lpstr>
      <vt:lpstr>ecpp_clarity</vt:lpstr>
      <vt:lpstr>Office Theme</vt:lpstr>
      <vt:lpstr>PowerPoint Presentation</vt:lpstr>
      <vt:lpstr>frances*: New AI-toolbox to discover automatically insights    </vt:lpstr>
      <vt:lpstr>frances: Providing Automatic ML Analysis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Extract EB Terms</vt:lpstr>
      <vt:lpstr>PowerPoint Presentation</vt:lpstr>
      <vt:lpstr>Extract collection Metadata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Filgueira, Rosa</dc:creator>
  <cp:lastModifiedBy>Filgueira, Rosa</cp:lastModifiedBy>
  <cp:revision>16</cp:revision>
  <dcterms:created xsi:type="dcterms:W3CDTF">2021-12-06T20:38:51Z</dcterms:created>
  <dcterms:modified xsi:type="dcterms:W3CDTF">2021-12-07T09:57:15Z</dcterms:modified>
</cp:coreProperties>
</file>